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7" r:id="rId1"/>
  </p:sldMasterIdLst>
  <p:notesMasterIdLst>
    <p:notesMasterId r:id="rId26"/>
  </p:notesMasterIdLst>
  <p:handoutMasterIdLst>
    <p:handoutMasterId r:id="rId27"/>
  </p:handoutMasterIdLst>
  <p:sldIdLst>
    <p:sldId id="328" r:id="rId2"/>
    <p:sldId id="295" r:id="rId3"/>
    <p:sldId id="329" r:id="rId4"/>
    <p:sldId id="325" r:id="rId5"/>
    <p:sldId id="326" r:id="rId6"/>
    <p:sldId id="327" r:id="rId7"/>
    <p:sldId id="348" r:id="rId8"/>
    <p:sldId id="349" r:id="rId9"/>
    <p:sldId id="350" r:id="rId10"/>
    <p:sldId id="321" r:id="rId11"/>
    <p:sldId id="322" r:id="rId12"/>
    <p:sldId id="297" r:id="rId13"/>
    <p:sldId id="331" r:id="rId14"/>
    <p:sldId id="298" r:id="rId15"/>
    <p:sldId id="332" r:id="rId16"/>
    <p:sldId id="344" r:id="rId17"/>
    <p:sldId id="333" r:id="rId18"/>
    <p:sldId id="301" r:id="rId19"/>
    <p:sldId id="318" r:id="rId20"/>
    <p:sldId id="319" r:id="rId21"/>
    <p:sldId id="320" r:id="rId22"/>
    <p:sldId id="345" r:id="rId23"/>
    <p:sldId id="346" r:id="rId24"/>
    <p:sldId id="34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FFFF"/>
    <a:srgbClr val="EAEAEA"/>
    <a:srgbClr val="DDDDDD"/>
    <a:srgbClr val="5F5F5F"/>
    <a:srgbClr val="969696"/>
    <a:srgbClr val="3C605F"/>
    <a:srgbClr val="85B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8" d="100"/>
          <a:sy n="108" d="100"/>
        </p:scale>
        <p:origin x="10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2108291-D98A-4FCA-A4E1-690931C6B12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0T20:06:15.3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248 10,'1'-1,"0"0,1 0,-1 0,0 0,1 1,-1-1,1 0,-1 1,1-1,0 1,-1-1,1 1,0 0,-1-1,1 1,0 0,-1 0,1 0,0 1,-1-1,1 0,0 1,-1-1,1 1,-1-1,1 1,-1 0,1-1,-1 1,1 0,-1 0,0 0,1 0,-1 1,0-1,0 0,0 0,0 1,0-1,0 1,0-1,-1 0,1 1,0 0,414 548,-139-209,-55-69,-39-7,-23-53,-142-191</inkml:trace>
  <inkml:trace contextRef="#ctx0" brushRef="#br0" timeOffset="2134.672">1 1342,'250'-177,"-67"58,145-80,-128 87,130-58,-133 77,-32-15,-143 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7559B02-7A33-487E-BD76-D408656A860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21C717-9049-40E4-8925-FE02570C0ECF}" type="slidenum">
              <a:rPr lang="pl-PL" altLang="pl-PL" sz="1200">
                <a:latin typeface="Times New Roman" panose="02020603050405020304" pitchFamily="18" charset="0"/>
              </a:rPr>
              <a:pPr/>
              <a:t>10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D09AAC5-9BE8-4190-B048-D90C6F6EB74C}" type="slidenum">
              <a:rPr lang="pl-PL" altLang="pl-PL" sz="1200">
                <a:latin typeface="Times New Roman" panose="02020603050405020304" pitchFamily="18" charset="0"/>
              </a:rPr>
              <a:pPr/>
              <a:t>21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54896A-57A0-4022-B9DE-38607320B592}" type="slidenum">
              <a:rPr lang="pl-PL" altLang="pl-PL" sz="1200">
                <a:latin typeface="Times New Roman" panose="02020603050405020304" pitchFamily="18" charset="0"/>
              </a:rPr>
              <a:pPr/>
              <a:t>11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337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802DA7-9A78-4CF7-A9EB-6301A0B58CE6}" type="slidenum">
              <a:rPr lang="pl-PL" altLang="pl-PL" sz="1200">
                <a:latin typeface="Times New Roman" panose="02020603050405020304" pitchFamily="18" charset="0"/>
              </a:rPr>
              <a:pPr/>
              <a:t>12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941F0F-98BC-4193-AA9F-E22AF8C3EC22}" type="slidenum">
              <a:rPr lang="pl-PL" altLang="pl-PL" sz="1200">
                <a:latin typeface="Times New Roman" panose="02020603050405020304" pitchFamily="18" charset="0"/>
              </a:rPr>
              <a:pPr/>
              <a:t>14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941F0F-98BC-4193-AA9F-E22AF8C3EC22}" type="slidenum">
              <a:rPr lang="pl-PL" altLang="pl-PL" sz="1200">
                <a:latin typeface="Times New Roman" panose="02020603050405020304" pitchFamily="18" charset="0"/>
              </a:rPr>
              <a:pPr/>
              <a:t>15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073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A027EC-505C-4F68-AB3C-49F5E9B0AC64}" type="slidenum">
              <a:rPr lang="pl-PL" altLang="pl-PL" sz="1200">
                <a:latin typeface="Times New Roman" panose="02020603050405020304" pitchFamily="18" charset="0"/>
              </a:rPr>
              <a:pPr/>
              <a:t>17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1266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3A30C9-C2B1-4DD5-8045-5BCE756F0386}" type="slidenum">
              <a:rPr lang="pl-PL" altLang="pl-PL" sz="1200">
                <a:latin typeface="Times New Roman" panose="02020603050405020304" pitchFamily="18" charset="0"/>
              </a:rPr>
              <a:pPr/>
              <a:t>18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397EF4-9AF5-4F58-BCD9-258CAE508168}" type="slidenum">
              <a:rPr lang="pl-PL" altLang="pl-PL" sz="1200">
                <a:latin typeface="Times New Roman" panose="02020603050405020304" pitchFamily="18" charset="0"/>
              </a:rPr>
              <a:pPr/>
              <a:t>19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5BC7D9-5B49-419D-A928-BB10036FA565}" type="slidenum">
              <a:rPr lang="pl-PL" altLang="pl-PL" sz="1200">
                <a:latin typeface="Times New Roman" panose="02020603050405020304" pitchFamily="18" charset="0"/>
              </a:rPr>
              <a:pPr/>
              <a:t>20</a:t>
            </a:fld>
            <a:endParaRPr lang="pl-PL" altLang="pl-PL" sz="1200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E188-F8E6-4E74-81AB-1839EE34AF1B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8A3D-32D3-4203-BE7C-643AD9B272C2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914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8056-3C62-470B-A3FD-B97936A656DF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3361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75E-465E-453D-9619-096B71A85251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83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A070-C7C3-44C7-A191-9B2704936F0F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845A-12A7-4D81-9870-195B08C76D9D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421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DD9E-394D-410C-A1C0-4510A558BF58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184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81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49D5-3007-4BD2-B707-36C8DE283456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603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D6326F-A4D6-4EFF-9859-F4860EE79BDD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702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845A-12A7-4D81-9870-195B08C76D9D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858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0F845A-12A7-4D81-9870-195B08C76D9D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odel_relacyjn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iebot.com/e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dLBj2G_Kcg" TargetMode="External"/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i2j-s1IGwM" TargetMode="External"/><Relationship Id="rId5" Type="http://schemas.openxmlformats.org/officeDocument/2006/relationships/hyperlink" Target="https://midjourney.com/" TargetMode="External"/><Relationship Id="rId4" Type="http://schemas.openxmlformats.org/officeDocument/2006/relationships/hyperlink" Target="https://www.youtube.com/watch?v=nMe9NAnxw1A&amp;t=3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Modele baz danych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75E-465E-453D-9619-096B71A85251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700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Modele danych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583363"/>
            <a:ext cx="7353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200"/>
              <a:t>*Banachowski L., </a:t>
            </a:r>
            <a:r>
              <a:rPr kumimoji="0" lang="pl-PL" altLang="pl-PL" sz="1200" i="1"/>
              <a:t>Bazy danych. Tworzenie aplikacji</a:t>
            </a:r>
            <a:r>
              <a:rPr kumimoji="0" lang="pl-PL" altLang="pl-PL" sz="1200"/>
              <a:t>, Akademicka Oficyna Wydawnicza PLJ, Warszawa 1998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51520" y="1405318"/>
            <a:ext cx="878497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3675" indent="-193675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Bazy danych mogą różnić się sposobem, w jaki dane są zorganizowane i powiązane ze sobą. </a:t>
            </a:r>
            <a:br>
              <a:rPr lang="pl-PL" sz="2000" dirty="0"/>
            </a:br>
            <a:br>
              <a:rPr lang="pl-PL" sz="2000" dirty="0"/>
            </a:br>
            <a:r>
              <a:rPr kumimoji="0" lang="pl-PL" altLang="pl-PL" sz="2000" b="1" dirty="0"/>
              <a:t>Model danych w kontekście architektury danych</a:t>
            </a:r>
            <a:r>
              <a:rPr kumimoji="0" lang="pl-PL" altLang="pl-PL" sz="2000" dirty="0"/>
              <a:t> to „... zbiór zasad dotyczących struktur danych, ich używania oraz określania warunków wspomagających utrzymywanie zgodności danych z rzeczywistością.*”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kumimoji="0" lang="pl-PL" altLang="pl-PL" sz="2000" dirty="0"/>
              <a:t>Modele danych obejmują trzy główne kategorie reguł: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b="1" dirty="0"/>
              <a:t>definicje danych</a:t>
            </a:r>
            <a:r>
              <a:rPr kumimoji="0" lang="pl-PL" altLang="pl-PL" sz="2000" dirty="0"/>
              <a:t> – zbiór reguł określających logiczną strukturę danych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b="1" dirty="0"/>
              <a:t>zasady operowania danymi </a:t>
            </a:r>
            <a:r>
              <a:rPr kumimoji="0" lang="pl-PL" altLang="pl-PL" sz="2000" dirty="0"/>
              <a:t>– reguły dotyczące procesu dostępu do danych i ich modyfikacji;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b="1" dirty="0"/>
              <a:t>zasady integralności danych</a:t>
            </a:r>
            <a:r>
              <a:rPr kumimoji="0" lang="pl-PL" altLang="pl-PL" sz="2000" dirty="0"/>
              <a:t> – reguły określające jakie operacje na danych są dopuszczalne aby dane pozostały nadal poprawne.</a:t>
            </a:r>
          </a:p>
          <a:p>
            <a:pPr lvl="1" algn="just"/>
            <a:endParaRPr lang="pl-PL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pl-PL" altLang="pl-PL" sz="20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Modele danych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583363"/>
            <a:ext cx="7353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200"/>
              <a:t>*Banachowski L., </a:t>
            </a:r>
            <a:r>
              <a:rPr kumimoji="0" lang="pl-PL" altLang="pl-PL" sz="1200" i="1"/>
              <a:t>Bazy danych. Tworzenie aplikacji</a:t>
            </a:r>
            <a:r>
              <a:rPr kumimoji="0" lang="pl-PL" altLang="pl-PL" sz="1200"/>
              <a:t>, Akademicka Oficyna Wydawnicza PLJ, Warszawa 1998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7504" y="1340768"/>
            <a:ext cx="8856984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3675" indent="-193675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just">
              <a:buNone/>
            </a:pPr>
            <a:r>
              <a:rPr lang="pl-PL" sz="1800" u="sng" dirty="0"/>
              <a:t>Wśród modeli danych można wyróżnić następujące kategorie:</a:t>
            </a:r>
            <a:endParaRPr lang="pl-PL" sz="1800" dirty="0"/>
          </a:p>
          <a:p>
            <a:pPr lvl="0" algn="just"/>
            <a:r>
              <a:rPr lang="pl-PL" sz="1800" b="1" dirty="0"/>
              <a:t>Koncepcyjne modele danych</a:t>
            </a:r>
            <a:r>
              <a:rPr lang="pl-PL" sz="1800" dirty="0"/>
              <a:t>. Są to modele najbardziej zbliżone poziomem abstrakcji do wymagań projektantów BD, stosowane w pierwszych etapach projektów, w celu weryfikacji wyróżnionych w nim obiektów i związków miedzy nimi</a:t>
            </a:r>
            <a:endParaRPr lang="pl-PL" sz="1800" b="1" dirty="0"/>
          </a:p>
          <a:p>
            <a:r>
              <a:rPr lang="pl-PL" sz="1800" b="1" dirty="0"/>
              <a:t>Implementacyjne modele danych</a:t>
            </a:r>
            <a:r>
              <a:rPr lang="pl-PL" sz="1800" dirty="0"/>
              <a:t>, stosowane do transformacji wcześniej przygotowanego modelu koncepcyjnego do konkretnego modelu BD, a więc do postaci, która jest z godna z wymaganiami określonego SZBD.</a:t>
            </a:r>
            <a:endParaRPr lang="pl-PL" sz="1800" u="sng" dirty="0"/>
          </a:p>
          <a:p>
            <a:pPr marL="0" indent="0">
              <a:buNone/>
            </a:pPr>
            <a:r>
              <a:rPr lang="pl-PL" sz="1800" u="sng" dirty="0"/>
              <a:t>Wśród modeli implementacyjnych wyróżniamy modele:</a:t>
            </a:r>
            <a:endParaRPr lang="pl-PL" sz="1800" dirty="0"/>
          </a:p>
          <a:p>
            <a:pPr lvl="1"/>
            <a:r>
              <a:rPr lang="pl-PL" sz="1800" b="1" i="1" dirty="0"/>
              <a:t>hierarchiczny</a:t>
            </a:r>
            <a:endParaRPr lang="pl-PL" sz="1800" dirty="0"/>
          </a:p>
          <a:p>
            <a:pPr lvl="1"/>
            <a:r>
              <a:rPr lang="pl-PL" sz="1800" b="1" i="1" dirty="0"/>
              <a:t>sieciowy</a:t>
            </a:r>
            <a:endParaRPr lang="pl-PL" sz="1800" dirty="0"/>
          </a:p>
          <a:p>
            <a:pPr lvl="1"/>
            <a:r>
              <a:rPr lang="pl-PL" sz="1800" b="1" i="1" dirty="0"/>
              <a:t>relacyjny</a:t>
            </a:r>
            <a:endParaRPr lang="pl-PL" sz="1800" dirty="0"/>
          </a:p>
          <a:p>
            <a:pPr lvl="1"/>
            <a:r>
              <a:rPr lang="pl-PL" sz="1800" b="1" i="1" dirty="0"/>
              <a:t>obiektowy</a:t>
            </a:r>
            <a:endParaRPr lang="pl-PL" sz="1800" dirty="0"/>
          </a:p>
          <a:p>
            <a:pPr lvl="1"/>
            <a:r>
              <a:rPr lang="pl-PL" sz="1800" b="1" i="1" dirty="0"/>
              <a:t>obiektowo-relacyjny</a:t>
            </a:r>
            <a:endParaRPr lang="pl-PL" sz="1800" dirty="0"/>
          </a:p>
          <a:p>
            <a:pPr lvl="0"/>
            <a:r>
              <a:rPr lang="pl-PL" sz="1800" b="1" dirty="0"/>
              <a:t>Fizyczne modele danych</a:t>
            </a:r>
            <a:r>
              <a:rPr lang="pl-PL" sz="1800" dirty="0"/>
              <a:t>, określające sposoby organizacji danych w pamięci zewnętrznej komputerów. Operuje się tu pojęciami takimi jak np. rekord, plik, adres.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pl-PL" altLang="pl-PL" sz="1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896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dirty="0"/>
              <a:t>Hierarchiczny model danych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2836" y="1675178"/>
            <a:ext cx="84976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b="1" dirty="0"/>
              <a:t>Hierarchiczny model danych</a:t>
            </a:r>
            <a:r>
              <a:rPr kumimoji="0" lang="pl-PL" altLang="pl-PL" sz="2000" dirty="0"/>
              <a:t> wykorzystuje dwie podstawowe struktury danych: typy rekordów oraz hierarchiczne związki jeden-do-wiele (typu rodzic/dziecko). Model ten ma znaczenie historyczne.</a:t>
            </a:r>
          </a:p>
        </p:txBody>
      </p:sp>
      <p:grpSp>
        <p:nvGrpSpPr>
          <p:cNvPr id="10" name="Grupa 9"/>
          <p:cNvGrpSpPr>
            <a:grpSpLocks/>
          </p:cNvGrpSpPr>
          <p:nvPr/>
        </p:nvGrpSpPr>
        <p:grpSpPr bwMode="auto">
          <a:xfrm>
            <a:off x="322104" y="2820774"/>
            <a:ext cx="8545512" cy="1628775"/>
            <a:chOff x="334988" y="3429000"/>
            <a:chExt cx="8545408" cy="1628879"/>
          </a:xfrm>
        </p:grpSpPr>
        <p:sp>
          <p:nvSpPr>
            <p:cNvPr id="13322" name="AutoShape 4"/>
            <p:cNvSpPr>
              <a:spLocks noChangeArrowheads="1"/>
            </p:cNvSpPr>
            <p:nvPr/>
          </p:nvSpPr>
          <p:spPr bwMode="auto">
            <a:xfrm>
              <a:off x="334988" y="4437112"/>
              <a:ext cx="2690813" cy="620767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/>
                <a:t>Rekord:</a:t>
              </a:r>
              <a:r>
                <a:rPr kumimoji="0" lang="pl-PL" altLang="pl-PL" sz="1600"/>
                <a:t> Przedmiot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/>
                <a:t>Rodzic: </a:t>
              </a:r>
              <a:r>
                <a:rPr kumimoji="0" lang="pl-PL" altLang="pl-PL" sz="1600"/>
                <a:t>Kierunek studiów</a:t>
              </a:r>
            </a:p>
          </p:txBody>
        </p:sp>
        <p:sp>
          <p:nvSpPr>
            <p:cNvPr id="13323" name="AutoShape 5"/>
            <p:cNvSpPr>
              <a:spLocks noChangeArrowheads="1"/>
            </p:cNvSpPr>
            <p:nvPr/>
          </p:nvSpPr>
          <p:spPr bwMode="auto">
            <a:xfrm>
              <a:off x="3266122" y="3429000"/>
              <a:ext cx="2690813" cy="66064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 dirty="0"/>
                <a:t>Rekord:</a:t>
              </a:r>
              <a:r>
                <a:rPr kumimoji="0" lang="pl-PL" altLang="pl-PL" sz="1600" dirty="0"/>
                <a:t> Kierunek studiów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 dirty="0"/>
                <a:t>Rodzic:</a:t>
              </a:r>
              <a:r>
                <a:rPr kumimoji="0" lang="pl-PL" altLang="pl-PL" sz="1600" dirty="0"/>
                <a:t> </a:t>
              </a:r>
              <a:r>
                <a:rPr kumimoji="0" lang="pl-PL" altLang="pl-PL" sz="1600" dirty="0" err="1"/>
                <a:t>none</a:t>
              </a:r>
              <a:endParaRPr kumimoji="0" lang="pl-PL" altLang="pl-PL" sz="1600" dirty="0"/>
            </a:p>
          </p:txBody>
        </p:sp>
        <p:sp>
          <p:nvSpPr>
            <p:cNvPr id="13324" name="AutoShape 7"/>
            <p:cNvSpPr>
              <a:spLocks noChangeArrowheads="1"/>
            </p:cNvSpPr>
            <p:nvPr/>
          </p:nvSpPr>
          <p:spPr bwMode="auto">
            <a:xfrm>
              <a:off x="6189583" y="4437113"/>
              <a:ext cx="2690813" cy="620766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/>
                <a:t>Rekord:</a:t>
              </a:r>
              <a:r>
                <a:rPr kumimoji="0" lang="pl-PL" altLang="pl-PL" sz="1600"/>
                <a:t> Student</a:t>
              </a:r>
            </a:p>
            <a:p>
              <a:pPr algn="ctr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kumimoji="0" lang="pl-PL" altLang="pl-PL" sz="1600" b="1"/>
                <a:t>Rodzic: </a:t>
              </a:r>
              <a:r>
                <a:rPr kumimoji="0" lang="pl-PL" altLang="pl-PL" sz="1600"/>
                <a:t>Kierunek studiów</a:t>
              </a:r>
            </a:p>
          </p:txBody>
        </p:sp>
        <p:sp>
          <p:nvSpPr>
            <p:cNvPr id="13325" name="AutoShape 8"/>
            <p:cNvSpPr>
              <a:spLocks noChangeArrowheads="1"/>
            </p:cNvSpPr>
            <p:nvPr/>
          </p:nvSpPr>
          <p:spPr bwMode="auto">
            <a:xfrm>
              <a:off x="3266123" y="4437113"/>
              <a:ext cx="2690813" cy="620766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/>
                <a:t>Rekord: </a:t>
              </a:r>
              <a:r>
                <a:rPr kumimoji="0" lang="pl-PL" altLang="pl-PL" sz="1600"/>
                <a:t>Wykładowca</a:t>
              </a:r>
            </a:p>
            <a:p>
              <a:pPr algn="ctr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kumimoji="0" lang="pl-PL" altLang="pl-PL" sz="1600" b="1"/>
                <a:t>Rodzic: </a:t>
              </a:r>
              <a:r>
                <a:rPr kumimoji="0" lang="pl-PL" altLang="pl-PL" sz="1600"/>
                <a:t>Kierunek studiów</a:t>
              </a:r>
            </a:p>
          </p:txBody>
        </p:sp>
        <p:cxnSp>
          <p:nvCxnSpPr>
            <p:cNvPr id="13326" name="Łącznik łamany 20"/>
            <p:cNvCxnSpPr>
              <a:cxnSpLocks noChangeShapeType="1"/>
              <a:stCxn id="13323" idx="1"/>
              <a:endCxn id="13322" idx="0"/>
            </p:cNvCxnSpPr>
            <p:nvPr/>
          </p:nvCxnSpPr>
          <p:spPr bwMode="auto">
            <a:xfrm rot="10800000" flipV="1">
              <a:off x="1680396" y="3759324"/>
              <a:ext cx="1585727" cy="677788"/>
            </a:xfrm>
            <a:prstGeom prst="bent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Łącznik łamany 21"/>
            <p:cNvCxnSpPr>
              <a:cxnSpLocks noChangeShapeType="1"/>
              <a:stCxn id="13323" idx="3"/>
              <a:endCxn id="13324" idx="0"/>
            </p:cNvCxnSpPr>
            <p:nvPr/>
          </p:nvCxnSpPr>
          <p:spPr bwMode="auto">
            <a:xfrm>
              <a:off x="5956935" y="3759324"/>
              <a:ext cx="1578055" cy="677789"/>
            </a:xfrm>
            <a:prstGeom prst="bent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Łącznik prosty ze strzałką 22"/>
            <p:cNvCxnSpPr>
              <a:cxnSpLocks noChangeShapeType="1"/>
              <a:stCxn id="13323" idx="2"/>
              <a:endCxn id="13325" idx="0"/>
            </p:cNvCxnSpPr>
            <p:nvPr/>
          </p:nvCxnSpPr>
          <p:spPr bwMode="auto">
            <a:xfrm>
              <a:off x="4611529" y="4089648"/>
              <a:ext cx="1" cy="34746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upa 8"/>
          <p:cNvGrpSpPr>
            <a:grpSpLocks/>
          </p:cNvGrpSpPr>
          <p:nvPr/>
        </p:nvGrpSpPr>
        <p:grpSpPr bwMode="auto">
          <a:xfrm>
            <a:off x="321387" y="4449550"/>
            <a:ext cx="4277312" cy="1029651"/>
            <a:chOff x="341279" y="4811334"/>
            <a:chExt cx="4277130" cy="1030450"/>
          </a:xfrm>
        </p:grpSpPr>
        <p:sp>
          <p:nvSpPr>
            <p:cNvPr id="13319" name="AutoShape 4"/>
            <p:cNvSpPr>
              <a:spLocks noChangeArrowheads="1"/>
            </p:cNvSpPr>
            <p:nvPr/>
          </p:nvSpPr>
          <p:spPr bwMode="auto">
            <a:xfrm>
              <a:off x="341279" y="5221017"/>
              <a:ext cx="2690813" cy="620767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 dirty="0"/>
                <a:t>Rekord:</a:t>
              </a:r>
              <a:r>
                <a:rPr kumimoji="0" lang="pl-PL" altLang="pl-PL" sz="1600" dirty="0"/>
                <a:t> Przedmiot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 dirty="0"/>
                <a:t>Rodzic: </a:t>
              </a:r>
              <a:r>
                <a:rPr kumimoji="0" lang="pl-PL" altLang="pl-PL" sz="1600" dirty="0"/>
                <a:t>Wykładowca</a:t>
              </a:r>
            </a:p>
          </p:txBody>
        </p:sp>
        <p:sp>
          <p:nvSpPr>
            <p:cNvPr id="13320" name="Strzałka w dół 5"/>
            <p:cNvSpPr>
              <a:spLocks noChangeArrowheads="1"/>
            </p:cNvSpPr>
            <p:nvPr/>
          </p:nvSpPr>
          <p:spPr bwMode="auto">
            <a:xfrm>
              <a:off x="1485313" y="4811334"/>
              <a:ext cx="360462" cy="432048"/>
            </a:xfrm>
            <a:prstGeom prst="down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pl-PL" altLang="pl-PL" sz="4400"/>
            </a:p>
          </p:txBody>
        </p:sp>
        <p:cxnSp>
          <p:nvCxnSpPr>
            <p:cNvPr id="13321" name="Łącznik łamany 7"/>
            <p:cNvCxnSpPr>
              <a:cxnSpLocks noChangeShapeType="1"/>
              <a:stCxn id="13325" idx="2"/>
              <a:endCxn id="13319" idx="3"/>
            </p:cNvCxnSpPr>
            <p:nvPr/>
          </p:nvCxnSpPr>
          <p:spPr bwMode="auto">
            <a:xfrm rot="5400000">
              <a:off x="3465217" y="4378210"/>
              <a:ext cx="720067" cy="1586317"/>
            </a:xfrm>
            <a:prstGeom prst="bentConnector2">
              <a:avLst/>
            </a:prstGeom>
            <a:noFill/>
            <a:ln w="2857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12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4638534" y="47054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b="1" dirty="0"/>
              <a:t>Model hierarchiczny</a:t>
            </a:r>
            <a:r>
              <a:rPr lang="pl-PL" dirty="0"/>
              <a:t>: Dane układane są hierarchicznie, w strukturę drzewa uporządkowanego od ogółu do szczegółu. Model ten do nawigacji wśród przechowywanych danych wykorzystuje wskaźniki. Był to pierwszy model DBMS.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34" y="103033"/>
            <a:ext cx="1823338" cy="13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340"/>
            <a:ext cx="7543800" cy="838140"/>
          </a:xfrm>
        </p:spPr>
        <p:txBody>
          <a:bodyPr>
            <a:normAutofit/>
          </a:bodyPr>
          <a:lstStyle/>
          <a:p>
            <a:r>
              <a:rPr lang="pl-PL" altLang="pl-PL" dirty="0"/>
              <a:t>Hierarchiczny model danych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8640960" cy="43924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W bazie danych powinno się przechowywać jak najmniej nadmiarowych informacji (REDUNDANCJA)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Przy aktualizacji danych koniecznie jest aktualizowanie tych danych zawsze w wielu miejscach w celu uniknięcia powstawania niespójności danych.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Tabela nadrzędna może posiadać wiele tabel podrzędnych.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Tabela podrzędna może mieć tylko jedną tabel nadrzędna.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/>
                </a:solidFill>
              </a:rPr>
              <a:t>W celu odczytania danych z tabeli podrzędnej trzeba najpierw odczytać tabelę nadrzędną.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64" y="188640"/>
            <a:ext cx="1508458" cy="11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4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5405224" cy="786133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Sieciowy model danych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2422" y="1804574"/>
            <a:ext cx="85248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 b="1" dirty="0"/>
              <a:t>Sieciowy model danych</a:t>
            </a:r>
            <a:r>
              <a:rPr kumimoji="0" lang="pl-PL" altLang="pl-PL" sz="1800" dirty="0"/>
              <a:t> wykorzystuje również dwie podstawowe struktury danych: typy rekordów oraz typy kolekcji, stanowiące związki jeden-do-wiele. Istotne jest, że jeden typ rekordu podrzędnego może być podporządkowany kilku typom rekordów nadrzędnych.  Model ten stanowi rozwinięcie modelu hierarchicznego.</a:t>
            </a:r>
          </a:p>
        </p:txBody>
      </p:sp>
      <p:grpSp>
        <p:nvGrpSpPr>
          <p:cNvPr id="24" name="Grupa 23"/>
          <p:cNvGrpSpPr>
            <a:grpSpLocks/>
          </p:cNvGrpSpPr>
          <p:nvPr/>
        </p:nvGrpSpPr>
        <p:grpSpPr bwMode="auto">
          <a:xfrm>
            <a:off x="467543" y="3269837"/>
            <a:ext cx="7632849" cy="2175387"/>
            <a:chOff x="334988" y="3284984"/>
            <a:chExt cx="8545408" cy="2808312"/>
          </a:xfrm>
        </p:grpSpPr>
        <p:sp>
          <p:nvSpPr>
            <p:cNvPr id="14341" name="AutoShape 4"/>
            <p:cNvSpPr>
              <a:spLocks noChangeArrowheads="1"/>
            </p:cNvSpPr>
            <p:nvPr/>
          </p:nvSpPr>
          <p:spPr bwMode="auto">
            <a:xfrm>
              <a:off x="334988" y="4674622"/>
              <a:ext cx="2690813" cy="620767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/>
                <a:t>Rekord:</a:t>
              </a:r>
              <a:r>
                <a:rPr kumimoji="0" lang="pl-PL" altLang="pl-PL" sz="1600"/>
                <a:t> Przedmiot</a:t>
              </a:r>
            </a:p>
          </p:txBody>
        </p:sp>
        <p:sp>
          <p:nvSpPr>
            <p:cNvPr id="14342" name="AutoShape 5"/>
            <p:cNvSpPr>
              <a:spLocks noChangeArrowheads="1"/>
            </p:cNvSpPr>
            <p:nvPr/>
          </p:nvSpPr>
          <p:spPr bwMode="auto">
            <a:xfrm>
              <a:off x="3266122" y="3284984"/>
              <a:ext cx="2690813" cy="66064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/>
                <a:t>Rekord:</a:t>
              </a:r>
              <a:r>
                <a:rPr kumimoji="0" lang="pl-PL" altLang="pl-PL" sz="1600"/>
                <a:t> Kierunek studiów</a:t>
              </a:r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6189583" y="4674623"/>
              <a:ext cx="2690813" cy="620766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/>
                <a:t>Rekord:</a:t>
              </a:r>
              <a:r>
                <a:rPr kumimoji="0" lang="pl-PL" altLang="pl-PL" sz="1600"/>
                <a:t> Student</a:t>
              </a:r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3266123" y="4674623"/>
              <a:ext cx="2690813" cy="620766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b="1"/>
                <a:t>Rekord: </a:t>
              </a:r>
              <a:r>
                <a:rPr kumimoji="0" lang="pl-PL" altLang="pl-PL" sz="1600"/>
                <a:t>Wykładowca</a:t>
              </a:r>
            </a:p>
          </p:txBody>
        </p:sp>
        <p:cxnSp>
          <p:nvCxnSpPr>
            <p:cNvPr id="14345" name="Łącznik łamany 12"/>
            <p:cNvCxnSpPr>
              <a:cxnSpLocks noChangeShapeType="1"/>
              <a:stCxn id="14342" idx="1"/>
              <a:endCxn id="14341" idx="0"/>
            </p:cNvCxnSpPr>
            <p:nvPr/>
          </p:nvCxnSpPr>
          <p:spPr bwMode="auto">
            <a:xfrm rot="10800000" flipV="1">
              <a:off x="1680396" y="3615308"/>
              <a:ext cx="1585727" cy="1059314"/>
            </a:xfrm>
            <a:prstGeom prst="bent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Łącznik łamany 28"/>
            <p:cNvCxnSpPr>
              <a:cxnSpLocks noChangeShapeType="1"/>
              <a:stCxn id="14342" idx="3"/>
              <a:endCxn id="14343" idx="0"/>
            </p:cNvCxnSpPr>
            <p:nvPr/>
          </p:nvCxnSpPr>
          <p:spPr bwMode="auto">
            <a:xfrm>
              <a:off x="5956935" y="3615308"/>
              <a:ext cx="1578055" cy="1059315"/>
            </a:xfrm>
            <a:prstGeom prst="bentConnector2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Łącznik prosty ze strzałką 17"/>
            <p:cNvCxnSpPr>
              <a:cxnSpLocks noChangeShapeType="1"/>
              <a:stCxn id="14342" idx="2"/>
              <a:endCxn id="14344" idx="0"/>
            </p:cNvCxnSpPr>
            <p:nvPr/>
          </p:nvCxnSpPr>
          <p:spPr bwMode="auto">
            <a:xfrm>
              <a:off x="4611529" y="3945632"/>
              <a:ext cx="1" cy="72899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Łącznik łamany 34"/>
            <p:cNvCxnSpPr>
              <a:cxnSpLocks noChangeShapeType="1"/>
              <a:stCxn id="14341" idx="2"/>
              <a:endCxn id="14344" idx="2"/>
            </p:cNvCxnSpPr>
            <p:nvPr/>
          </p:nvCxnSpPr>
          <p:spPr bwMode="auto">
            <a:xfrm rot="16200000" flipH="1">
              <a:off x="3145962" y="3829821"/>
              <a:ext cx="12700" cy="2931135"/>
            </a:xfrm>
            <a:prstGeom prst="bentConnector3">
              <a:avLst>
                <a:gd name="adj1" fmla="val 5220000"/>
              </a:avLst>
            </a:prstGeom>
            <a:noFill/>
            <a:ln w="28575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Text Box 18"/>
            <p:cNvSpPr txBox="1">
              <a:spLocks noChangeArrowheads="1"/>
            </p:cNvSpPr>
            <p:nvPr/>
          </p:nvSpPr>
          <p:spPr bwMode="auto">
            <a:xfrm>
              <a:off x="2476408" y="5754742"/>
              <a:ext cx="99296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/>
                <a:t>prowadzi</a:t>
              </a:r>
            </a:p>
          </p:txBody>
        </p:sp>
        <p:sp>
          <p:nvSpPr>
            <p:cNvPr id="14350" name="Text Box 19"/>
            <p:cNvSpPr txBox="1">
              <a:spLocks noChangeArrowheads="1"/>
            </p:cNvSpPr>
            <p:nvPr/>
          </p:nvSpPr>
          <p:spPr bwMode="auto">
            <a:xfrm>
              <a:off x="1907704" y="3447033"/>
              <a:ext cx="1190326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 dirty="0"/>
                <a:t>uwzględnia</a:t>
              </a:r>
            </a:p>
          </p:txBody>
        </p:sp>
        <p:sp>
          <p:nvSpPr>
            <p:cNvPr id="14351" name="Text Box 19"/>
            <p:cNvSpPr txBox="1">
              <a:spLocks noChangeArrowheads="1"/>
            </p:cNvSpPr>
            <p:nvPr/>
          </p:nvSpPr>
          <p:spPr bwMode="auto">
            <a:xfrm>
              <a:off x="4100811" y="4067366"/>
              <a:ext cx="1021433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/>
                <a:t>zatrudnia</a:t>
              </a:r>
            </a:p>
          </p:txBody>
        </p:sp>
        <p:sp>
          <p:nvSpPr>
            <p:cNvPr id="14352" name="Text Box 19"/>
            <p:cNvSpPr txBox="1">
              <a:spLocks noChangeArrowheads="1"/>
            </p:cNvSpPr>
            <p:nvPr/>
          </p:nvSpPr>
          <p:spPr bwMode="auto">
            <a:xfrm>
              <a:off x="6271986" y="3449062"/>
              <a:ext cx="1027845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C605F"/>
                </a:buClr>
                <a:buSzPct val="7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pl-PL" altLang="pl-PL" sz="1600"/>
                <a:t>obejmuje</a:t>
              </a:r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14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4402615" y="50064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b="1" dirty="0"/>
              <a:t>Model sieciowy</a:t>
            </a:r>
            <a:r>
              <a:rPr lang="pl-PL" dirty="0"/>
              <a:t>: tak jak model hierarchiczny, wykorzystuje on wskaźniki wskazujące przechowywane dane. Nie musi jednak korzystać ze struktury drzewa.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03" y="247529"/>
            <a:ext cx="2067926" cy="130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5405224" cy="786133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Sieciowy model danych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15</a:t>
            </a:fld>
            <a:endParaRPr lang="pl-PL" altLang="pl-PL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03" y="247529"/>
            <a:ext cx="2067926" cy="130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67544" y="2060848"/>
            <a:ext cx="7941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Rozwój modelu hierarchicznego.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Tabele podrzędne mogą mieć wiele tabel nadrzędnych.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Nie ma konieczności odczytywanie głównej tabeli w celu uzyskania dostępu do danych z tabel podrzędnych.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Relacje pomiędzy tabelami w modelu sieciowym noszą nazwę struktury grupowej, w której jedna tabela jest właścicielem a inne tabele są członkami struktury.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Struktury grupowe umożliwiają realizacje relacji jeden-do-wielu pomiędzy tabelami.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Jeśli zostanie zmieniona struktura bazy danych, zmiany wymaga również aplikacja.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/>
              <a:t>Trudna zmiana, modyfikacja struktury raz utworzonych bazach danych.</a:t>
            </a:r>
          </a:p>
        </p:txBody>
      </p:sp>
    </p:spTree>
    <p:extLst>
      <p:ext uri="{BB962C8B-B14F-4D97-AF65-F5344CB8AC3E}">
        <p14:creationId xmlns:p14="http://schemas.microsoft.com/office/powerpoint/2010/main" val="413495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Relacyjny model danych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7776864" cy="13104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Model relacyjny</a:t>
            </a:r>
            <a:r>
              <a:rPr lang="pl-PL" dirty="0"/>
              <a:t> (</a:t>
            </a:r>
            <a:r>
              <a:rPr lang="pl-PL" b="1" dirty="0"/>
              <a:t>RDBMS</a:t>
            </a:r>
            <a:r>
              <a:rPr lang="pl-PL" dirty="0"/>
              <a:t>, </a:t>
            </a:r>
            <a:r>
              <a:rPr lang="pl-PL" i="1" dirty="0"/>
              <a:t>relacyjny system zarządzania bazą danych</a:t>
            </a:r>
            <a:r>
              <a:rPr lang="pl-PL" dirty="0"/>
              <a:t>): Dane są przechowywane w dwuwymiarowych tabelach (wiersze i kolumny). Dane są obsługiwane na podstawie matematycznej teorii relacji. </a:t>
            </a:r>
          </a:p>
        </p:txBody>
      </p:sp>
      <p:pic>
        <p:nvPicPr>
          <p:cNvPr id="9218" name="Picture 2" descr="Znalezio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184576" cy="320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62A099B4-E1D1-4498-95B7-2580368FAD5A}"/>
              </a:ext>
            </a:extLst>
          </p:cNvPr>
          <p:cNvCxnSpPr/>
          <p:nvPr/>
        </p:nvCxnSpPr>
        <p:spPr>
          <a:xfrm flipH="1">
            <a:off x="1259632" y="4365104"/>
            <a:ext cx="1152128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F028732-C165-48A8-BBBD-3E4351237DC2}"/>
              </a:ext>
            </a:extLst>
          </p:cNvPr>
          <p:cNvSpPr txBox="1"/>
          <p:nvPr/>
        </p:nvSpPr>
        <p:spPr>
          <a:xfrm>
            <a:off x="323528" y="5931235"/>
            <a:ext cx="814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Tu jest błąd z materiałów z </a:t>
            </a:r>
            <a:r>
              <a:rPr lang="pl-PL" dirty="0" err="1"/>
              <a:t>wikipedia</a:t>
            </a:r>
            <a:r>
              <a:rPr lang="pl-PL" dirty="0"/>
              <a:t> (</a:t>
            </a:r>
            <a:r>
              <a:rPr lang="pl-PL" dirty="0">
                <a:hlinkClick r:id="rId3"/>
              </a:rPr>
              <a:t>https://pl.wikipedia.org/wiki/Model_relacyjny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66D196C-86A0-4050-B404-300B4F777DA1}"/>
              </a:ext>
            </a:extLst>
          </p:cNvPr>
          <p:cNvSpPr txBox="1"/>
          <p:nvPr/>
        </p:nvSpPr>
        <p:spPr>
          <a:xfrm>
            <a:off x="179512" y="3627108"/>
            <a:ext cx="1440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Rekord wskazuje tu na pole (rekord to cały wiersz inaczej </a:t>
            </a:r>
            <a:r>
              <a:rPr lang="pl-PL" dirty="0" err="1"/>
              <a:t>krotka</a:t>
            </a:r>
            <a:r>
              <a:rPr lang="pl-PL" dirty="0"/>
              <a:t>)</a:t>
            </a:r>
          </a:p>
          <a:p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94FFAB5E-E090-40D2-A344-BC44E0A29EE9}"/>
                  </a:ext>
                </a:extLst>
              </p14:cNvPr>
              <p14:cNvContentPartPr/>
              <p14:nvPr/>
            </p14:nvContentPartPr>
            <p14:xfrm>
              <a:off x="2431968" y="4070922"/>
              <a:ext cx="603360" cy="60768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94FFAB5E-E090-40D2-A344-BC44E0A29E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3328" y="4061922"/>
                <a:ext cx="621000" cy="6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908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pPr eaLnBrk="1" hangingPunct="1"/>
            <a:r>
              <a:rPr lang="pl-PL" altLang="pl-PL" sz="4000" dirty="0"/>
              <a:t>Relacyjny model danych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513" y="1341438"/>
            <a:ext cx="89644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8825" indent="-301625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b="1" dirty="0"/>
              <a:t>Relacyjny model danych</a:t>
            </a:r>
            <a:r>
              <a:rPr kumimoji="0" lang="pl-PL" altLang="pl-PL" sz="2000" dirty="0"/>
              <a:t> wykorzystuje tylko jedną strukturę danych – relację. </a:t>
            </a:r>
            <a:r>
              <a:rPr kumimoji="0" lang="pl-PL" altLang="pl-PL" sz="2000" b="1" dirty="0"/>
              <a:t>Relacja jest </a:t>
            </a:r>
            <a:r>
              <a:rPr kumimoji="0" lang="pl-PL" altLang="pl-PL" sz="2000" b="1" dirty="0">
                <a:solidFill>
                  <a:srgbClr val="002060"/>
                </a:solidFill>
              </a:rPr>
              <a:t>dwuwymiarową tabelą </a:t>
            </a:r>
            <a:r>
              <a:rPr kumimoji="0" lang="pl-PL" altLang="pl-PL" sz="2000" dirty="0"/>
              <a:t>spełniającą następujące zasady: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000" dirty="0"/>
              <a:t>każda relacja ma jednoznaczną nazwę;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000" dirty="0"/>
              <a:t>każda kolumna w relacji ma jednoznaczną nazwę w ramach relacji;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000" dirty="0"/>
              <a:t>wszystkie wartości w kolumnie muszą być tego samego typu;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000" dirty="0"/>
              <a:t>porządek kolumn w relacji jest nieistotny;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000" dirty="0"/>
              <a:t>każdy wiersz relacji musi być różny (powtarzanie wierszy jest niedozwolone);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000" dirty="0"/>
              <a:t>porządek wierszy nie jest istotny;</a:t>
            </a:r>
          </a:p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kumimoji="0" lang="pl-PL" altLang="pl-PL" sz="2000" dirty="0"/>
              <a:t>każde pole leżące na przecięciu kolumny/wiersza w relacji powinno zawierać wartość atomową.</a:t>
            </a:r>
          </a:p>
        </p:txBody>
      </p:sp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235138" y="5517232"/>
            <a:ext cx="871944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dirty="0"/>
              <a:t>Twórcą założeń relacyjnego modelu danych jest dr E. F. </a:t>
            </a:r>
            <a:r>
              <a:rPr kumimoji="0" lang="pl-PL" altLang="pl-PL" sz="2000" dirty="0" err="1"/>
              <a:t>Codd</a:t>
            </a:r>
            <a:r>
              <a:rPr kumimoji="0" lang="pl-PL" altLang="pl-PL" sz="2000" dirty="0"/>
              <a:t> (z wykształcenia matematyk), który opublikował je w roku 1970.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213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750035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dirty="0"/>
              <a:t>Relacyjny model danych c.d.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529" y="1341438"/>
            <a:ext cx="871252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dirty="0"/>
              <a:t>Każda relacja posiada </a:t>
            </a:r>
            <a:r>
              <a:rPr kumimoji="0" lang="pl-PL" altLang="pl-PL" sz="2000" b="1" dirty="0"/>
              <a:t>nagłówek</a:t>
            </a:r>
            <a:r>
              <a:rPr kumimoji="0" lang="pl-PL" altLang="pl-PL" sz="2000" dirty="0"/>
              <a:t>, określający jej </a:t>
            </a:r>
            <a:r>
              <a:rPr kumimoji="0" lang="pl-PL" altLang="pl-PL" sz="2000" b="1" dirty="0"/>
              <a:t>atrybuty</a:t>
            </a:r>
            <a:r>
              <a:rPr kumimoji="0" lang="pl-PL" altLang="pl-PL" sz="20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dirty="0"/>
              <a:t>Nazwa relacji wraz ze zbiorem jej atrybutów określana jest mianem </a:t>
            </a:r>
            <a:r>
              <a:rPr kumimoji="0" lang="pl-PL" altLang="pl-PL" sz="2000" b="1" dirty="0"/>
              <a:t>schematu relacji</a:t>
            </a:r>
            <a:r>
              <a:rPr kumimoji="0" lang="pl-PL" altLang="pl-PL" sz="2000" dirty="0"/>
              <a:t>, przedstawianego w sposób następujący: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kumimoji="0" lang="pl-PL" altLang="pl-PL" sz="2000" b="1" i="1" dirty="0" err="1"/>
              <a:t>NazwaRelacji</a:t>
            </a:r>
            <a:r>
              <a:rPr kumimoji="0" lang="pl-PL" altLang="pl-PL" sz="2000" b="1" i="1" dirty="0"/>
              <a:t>(atrybut-1, atrybut-2,...,atrybut-n).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dirty="0"/>
              <a:t>Kolejne wiersze relacji, poza wierszem nagłówkowym nazywane są </a:t>
            </a:r>
            <a:r>
              <a:rPr kumimoji="0" lang="pl-PL" altLang="pl-PL" sz="2000" b="1" dirty="0"/>
              <a:t>krotkami</a:t>
            </a:r>
            <a:r>
              <a:rPr kumimoji="0" lang="pl-PL" altLang="pl-PL" sz="2000" dirty="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dirty="0"/>
              <a:t>Dla każdej relacji musi być określony jednoznaczny identyfikator określany mianem </a:t>
            </a:r>
            <a:r>
              <a:rPr kumimoji="0" lang="pl-PL" altLang="pl-PL" sz="2000" b="1" dirty="0"/>
              <a:t>klucz główny</a:t>
            </a:r>
            <a:r>
              <a:rPr kumimoji="0" lang="pl-PL" altLang="pl-PL" sz="2000" dirty="0"/>
              <a:t>.</a:t>
            </a:r>
          </a:p>
        </p:txBody>
      </p:sp>
      <p:graphicFrame>
        <p:nvGraphicFramePr>
          <p:cNvPr id="15411" name="Group 51"/>
          <p:cNvGraphicFramePr>
            <a:graphicFrameLocks noGrp="1"/>
          </p:cNvGraphicFramePr>
          <p:nvPr/>
        </p:nvGraphicFramePr>
        <p:xfrm>
          <a:off x="3505200" y="5367338"/>
          <a:ext cx="4724400" cy="118903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Nazwisko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Imię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Telefon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Kowalski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12345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Kowalski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67890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34" name="AutoShape 42"/>
          <p:cNvSpPr>
            <a:spLocks noChangeArrowheads="1"/>
          </p:cNvSpPr>
          <p:nvPr/>
        </p:nvSpPr>
        <p:spPr bwMode="auto">
          <a:xfrm>
            <a:off x="4953000" y="4605338"/>
            <a:ext cx="1600200" cy="381000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400"/>
              <a:t>Atrybuty</a:t>
            </a:r>
          </a:p>
        </p:txBody>
      </p:sp>
      <p:sp>
        <p:nvSpPr>
          <p:cNvPr id="17435" name="AutoShape 43"/>
          <p:cNvSpPr>
            <a:spLocks/>
          </p:cNvSpPr>
          <p:nvPr/>
        </p:nvSpPr>
        <p:spPr bwMode="auto">
          <a:xfrm rot="5400000">
            <a:off x="5676900" y="3043238"/>
            <a:ext cx="228600" cy="4267200"/>
          </a:xfrm>
          <a:prstGeom prst="leftBrace">
            <a:avLst>
              <a:gd name="adj1" fmla="val 1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l-PL" altLang="pl-PL" sz="4400"/>
          </a:p>
        </p:txBody>
      </p:sp>
      <p:sp>
        <p:nvSpPr>
          <p:cNvPr id="17436" name="AutoShape 44"/>
          <p:cNvSpPr>
            <a:spLocks noChangeArrowheads="1"/>
          </p:cNvSpPr>
          <p:nvPr/>
        </p:nvSpPr>
        <p:spPr bwMode="auto">
          <a:xfrm>
            <a:off x="990600" y="4757738"/>
            <a:ext cx="1905000" cy="381000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400"/>
              <a:t>Klucz główny</a:t>
            </a:r>
          </a:p>
        </p:txBody>
      </p:sp>
      <p:cxnSp>
        <p:nvCxnSpPr>
          <p:cNvPr id="17437" name="AutoShape 46"/>
          <p:cNvCxnSpPr>
            <a:cxnSpLocks noChangeShapeType="1"/>
          </p:cNvCxnSpPr>
          <p:nvPr/>
        </p:nvCxnSpPr>
        <p:spPr bwMode="auto">
          <a:xfrm>
            <a:off x="2895600" y="4910138"/>
            <a:ext cx="838200" cy="4429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AutoShape 47"/>
          <p:cNvSpPr>
            <a:spLocks noChangeArrowheads="1"/>
          </p:cNvSpPr>
          <p:nvPr/>
        </p:nvSpPr>
        <p:spPr bwMode="auto">
          <a:xfrm>
            <a:off x="1828800" y="5976938"/>
            <a:ext cx="1295400" cy="381000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400"/>
              <a:t>Krotki</a:t>
            </a:r>
          </a:p>
        </p:txBody>
      </p:sp>
      <p:sp>
        <p:nvSpPr>
          <p:cNvPr id="17439" name="AutoShape 48"/>
          <p:cNvSpPr>
            <a:spLocks/>
          </p:cNvSpPr>
          <p:nvPr/>
        </p:nvSpPr>
        <p:spPr bwMode="auto">
          <a:xfrm>
            <a:off x="3200400" y="5824538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l-PL" altLang="pl-PL" sz="2400"/>
          </a:p>
        </p:txBody>
      </p:sp>
      <p:sp>
        <p:nvSpPr>
          <p:cNvPr id="17440" name="AutoShape 49"/>
          <p:cNvSpPr>
            <a:spLocks noChangeArrowheads="1"/>
          </p:cNvSpPr>
          <p:nvPr/>
        </p:nvSpPr>
        <p:spPr bwMode="auto">
          <a:xfrm>
            <a:off x="1447800" y="5367338"/>
            <a:ext cx="1600200" cy="381000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400"/>
              <a:t>Nagłówek</a:t>
            </a:r>
          </a:p>
        </p:txBody>
      </p:sp>
      <p:sp>
        <p:nvSpPr>
          <p:cNvPr id="17441" name="Line 50"/>
          <p:cNvSpPr>
            <a:spLocks noChangeShapeType="1"/>
          </p:cNvSpPr>
          <p:nvPr/>
        </p:nvSpPr>
        <p:spPr bwMode="auto">
          <a:xfrm>
            <a:off x="3048000" y="55197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385762" y="2420888"/>
            <a:ext cx="6543675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l-PL" altLang="pl-PL" sz="440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18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778609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dirty="0"/>
              <a:t>Obiektowy model danych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7504" y="1370013"/>
            <a:ext cx="903649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dirty="0"/>
              <a:t>Koncepcja </a:t>
            </a:r>
            <a:r>
              <a:rPr kumimoji="0" lang="pl-PL" altLang="pl-PL" sz="2000" b="1" dirty="0"/>
              <a:t>obiektowego modelu danych</a:t>
            </a:r>
            <a:r>
              <a:rPr kumimoji="0" lang="pl-PL" altLang="pl-PL" sz="2000" dirty="0"/>
              <a:t> sprowadza się do rozszerzenia modelu relacyjnego o cechy obiektowe. W modelu tym mogą występować relacje zagnieżdżone, opisujące atrybuty złożone. Podstawowymi składnikami modelu obiektowego są: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dirty="0"/>
              <a:t>obiekty, </a:t>
            </a:r>
            <a:r>
              <a:rPr kumimoji="0" lang="pl-PL" altLang="pl-PL" sz="1800" dirty="0"/>
              <a:t>stanowiące pakiety danych (przechowywanych w atrybutach obiektu) i metod (umożliwiających operowanie danymi);</a:t>
            </a:r>
            <a:endParaRPr kumimoji="0" lang="pl-PL" altLang="pl-PL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dirty="0"/>
              <a:t>klasy obiektów, </a:t>
            </a:r>
            <a:r>
              <a:rPr kumimoji="0" lang="pl-PL" altLang="pl-PL" sz="1800" dirty="0"/>
              <a:t>stanowiące zgrupowanie podobnych obiektów, pozwalające na określanie wspólnych dla grupy obiektów atrybutów, metod i związków.</a:t>
            </a:r>
            <a:endParaRPr kumimoji="0" lang="pl-PL" altLang="pl-PL" sz="2000" dirty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755576" y="4094452"/>
            <a:ext cx="31051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dirty="0"/>
              <a:t>Z pojęciem klas związane jest pojęcie dziedziczenia, polegające na przejmowaniu przez podklasy atrybutów i metod z klasy nadrzędnej.</a:t>
            </a:r>
            <a:endParaRPr kumimoji="0" lang="pl-PL" altLang="pl-PL" sz="2400" dirty="0"/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4876800" y="4114800"/>
            <a:ext cx="18288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600"/>
              <a:t>Klasa: Pracownik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600"/>
              <a:t>Atrybuty: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600"/>
              <a:t>Nazwisko (Char),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600"/>
              <a:t>Staż (Int)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600"/>
              <a:t>Stawka (Int)</a:t>
            </a:r>
          </a:p>
        </p:txBody>
      </p:sp>
      <p:sp>
        <p:nvSpPr>
          <p:cNvPr id="39942" name="AutoShape 7"/>
          <p:cNvSpPr>
            <a:spLocks noChangeArrowheads="1"/>
          </p:cNvSpPr>
          <p:nvPr/>
        </p:nvSpPr>
        <p:spPr bwMode="auto">
          <a:xfrm>
            <a:off x="4876800" y="5486400"/>
            <a:ext cx="1828800" cy="91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600"/>
              <a:t>Klasa: Kierownik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600"/>
              <a:t>Atrybuty: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600"/>
              <a:t>Dodatek (Int)</a:t>
            </a:r>
          </a:p>
        </p:txBody>
      </p:sp>
      <p:sp>
        <p:nvSpPr>
          <p:cNvPr id="39943" name="AutoShape 9"/>
          <p:cNvSpPr>
            <a:spLocks/>
          </p:cNvSpPr>
          <p:nvPr/>
        </p:nvSpPr>
        <p:spPr bwMode="auto">
          <a:xfrm>
            <a:off x="7286625" y="4419600"/>
            <a:ext cx="1247775" cy="708025"/>
          </a:xfrm>
          <a:prstGeom prst="accentCallout1">
            <a:avLst>
              <a:gd name="adj1" fmla="val 16144"/>
              <a:gd name="adj2" fmla="val -6106"/>
              <a:gd name="adj3" fmla="val 72421"/>
              <a:gd name="adj4" fmla="val -45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Klasa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nadrzędna</a:t>
            </a:r>
          </a:p>
        </p:txBody>
      </p:sp>
      <p:sp>
        <p:nvSpPr>
          <p:cNvPr id="39944" name="AutoShape 11"/>
          <p:cNvSpPr>
            <a:spLocks/>
          </p:cNvSpPr>
          <p:nvPr/>
        </p:nvSpPr>
        <p:spPr bwMode="auto">
          <a:xfrm>
            <a:off x="7286625" y="5627688"/>
            <a:ext cx="1247775" cy="392112"/>
          </a:xfrm>
          <a:prstGeom prst="accentCallout1">
            <a:avLst>
              <a:gd name="adj1" fmla="val 29148"/>
              <a:gd name="adj2" fmla="val -6106"/>
              <a:gd name="adj3" fmla="val 101620"/>
              <a:gd name="adj4" fmla="val -45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Podklasa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789040"/>
            <a:ext cx="7924800" cy="1296988"/>
          </a:xfrm>
        </p:spPr>
        <p:txBody>
          <a:bodyPr/>
          <a:lstStyle/>
          <a:p>
            <a:pPr eaLnBrk="1" hangingPunct="1"/>
            <a:r>
              <a:rPr lang="pl-PL" altLang="pl-PL" dirty="0"/>
              <a:t>Historia rozwoju baz danych</a:t>
            </a:r>
          </a:p>
          <a:p>
            <a:pPr eaLnBrk="1" hangingPunct="1"/>
            <a:r>
              <a:rPr lang="pl-PL" altLang="pl-PL" sz="1200" dirty="0"/>
              <a:t>- Ciekawostki do slajdu 7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E188-F8E6-4E74-81AB-1839EE34AF1B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243" y="117446"/>
            <a:ext cx="7543800" cy="951647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Typy bazy danych według miejsca</a:t>
            </a:r>
            <a:endParaRPr lang="pl-PL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5994" y="2293938"/>
            <a:ext cx="8717731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b="1" dirty="0"/>
              <a:t>Rozproszone bazy danych </a:t>
            </a:r>
            <a:r>
              <a:rPr kumimoji="0" lang="pl-PL" altLang="pl-PL" sz="2000" dirty="0"/>
              <a:t>opierają swoją strukturę w dużej mierze na relacyjnym modelu danych. Są to systemy, w których występuje fragmentacja danych i rozmieszczenie ich w różnych geograficznie miejscach organizacji.</a:t>
            </a:r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4003675" y="3330575"/>
            <a:ext cx="2438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800"/>
              <a:t>Proces aplikacji</a:t>
            </a:r>
          </a:p>
        </p:txBody>
      </p:sp>
      <p:sp>
        <p:nvSpPr>
          <p:cNvPr id="40965" name="AutoShape 8"/>
          <p:cNvSpPr>
            <a:spLocks noChangeArrowheads="1"/>
          </p:cNvSpPr>
          <p:nvPr/>
        </p:nvSpPr>
        <p:spPr bwMode="auto">
          <a:xfrm>
            <a:off x="4460875" y="4549775"/>
            <a:ext cx="1524000" cy="914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4400"/>
              <a:t>SZBD</a:t>
            </a:r>
          </a:p>
        </p:txBody>
      </p:sp>
      <p:sp>
        <p:nvSpPr>
          <p:cNvPr id="40966" name="AutoShape 9"/>
          <p:cNvSpPr>
            <a:spLocks noChangeArrowheads="1"/>
          </p:cNvSpPr>
          <p:nvPr/>
        </p:nvSpPr>
        <p:spPr bwMode="auto">
          <a:xfrm>
            <a:off x="1870075" y="4321175"/>
            <a:ext cx="1219200" cy="1219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4400"/>
              <a:t>BD1</a:t>
            </a:r>
          </a:p>
        </p:txBody>
      </p:sp>
      <p:sp>
        <p:nvSpPr>
          <p:cNvPr id="40967" name="AutoShape 10"/>
          <p:cNvSpPr>
            <a:spLocks noChangeArrowheads="1"/>
          </p:cNvSpPr>
          <p:nvPr/>
        </p:nvSpPr>
        <p:spPr bwMode="auto">
          <a:xfrm>
            <a:off x="7356475" y="4321175"/>
            <a:ext cx="1219200" cy="1219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4400"/>
              <a:t>BD2</a:t>
            </a:r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>
            <a:off x="4918075" y="39401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 flipV="1">
            <a:off x="5527675" y="39401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3089275" y="51593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 flipH="1">
            <a:off x="3089275" y="48545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5984875" y="48545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 flipH="1">
            <a:off x="5984875" y="51593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20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310198" y="1129288"/>
            <a:ext cx="778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b="1" dirty="0"/>
              <a:t>Rozproszone bazy danych </a:t>
            </a:r>
            <a:r>
              <a:rPr lang="pl-PL" altLang="pl-PL" dirty="0"/>
              <a:t>– na wielu systemach komputerowych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b="1" dirty="0"/>
              <a:t>Sieciowe bazy danych- </a:t>
            </a:r>
            <a:r>
              <a:rPr lang="pl-PL" altLang="pl-PL" dirty="0"/>
              <a:t>udostępniania baz danych przez www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ChangeArrowheads="1"/>
          </p:cNvSpPr>
          <p:nvPr/>
        </p:nvSpPr>
        <p:spPr bwMode="auto">
          <a:xfrm>
            <a:off x="395536" y="4054278"/>
            <a:ext cx="7620000" cy="202267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pl-PL" altLang="pl-PL" sz="4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788133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4000" dirty="0"/>
              <a:t>Rozproszone bazy danych c.d.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7505" y="1341438"/>
            <a:ext cx="892854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3675" indent="-193675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 dirty="0"/>
              <a:t>Do podstawowych typów rozproszonych baz danych należą: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dirty="0"/>
              <a:t>systemy klient-serwer, </a:t>
            </a:r>
            <a:r>
              <a:rPr kumimoji="0" lang="pl-PL" altLang="pl-PL" sz="1800" dirty="0"/>
              <a:t>w których baza danych jest przechowywana na jednym serwerze i może być udostępniana wielu klientom;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dirty="0"/>
              <a:t>systemy jednorodne, </a:t>
            </a:r>
            <a:r>
              <a:rPr kumimoji="0" lang="pl-PL" altLang="pl-PL" sz="1800" dirty="0"/>
              <a:t>w których dane rozłożone są na wielu serwerach, opartych na tym samym SZBD;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dirty="0"/>
              <a:t>systemy niejednorodne, </a:t>
            </a:r>
            <a:r>
              <a:rPr kumimoji="0" lang="pl-PL" altLang="pl-PL" sz="1800" dirty="0"/>
              <a:t>w których konfiguracje sprzętowe i oprogramowania serwerów mogą być różne;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kumimoji="0" lang="pl-PL" altLang="pl-PL" sz="2000" dirty="0"/>
              <a:t>systemy federacyjne</a:t>
            </a:r>
            <a:r>
              <a:rPr kumimoji="0" lang="pl-PL" altLang="pl-PL" sz="1800" dirty="0"/>
              <a:t>, składające się z pewnej liczby niezależnych baz danych, które w razie potrzeby mogą wykonywać wspólne zadania</a:t>
            </a:r>
            <a:r>
              <a:rPr kumimoji="0" lang="pl-PL" altLang="pl-PL" sz="2000" dirty="0"/>
              <a:t>.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1219200" y="5029200"/>
            <a:ext cx="1828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/>
              <a:t>Przeglądarka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/>
              <a:t>WWW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3962400" y="5029200"/>
            <a:ext cx="1828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/>
              <a:t>Serwer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/>
              <a:t>WWW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400800" y="4419600"/>
            <a:ext cx="18288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/>
              <a:t>Interpreter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/>
              <a:t>PHP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6400800" y="5715000"/>
            <a:ext cx="18288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/>
              <a:t>Serwer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2000"/>
              <a:t>MySQL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0480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048000" y="563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41995" name="AutoShape 11"/>
          <p:cNvCxnSpPr>
            <a:cxnSpLocks noChangeShapeType="1"/>
            <a:stCxn id="41990" idx="0"/>
            <a:endCxn id="41991" idx="1"/>
          </p:cNvCxnSpPr>
          <p:nvPr/>
        </p:nvCxnSpPr>
        <p:spPr bwMode="auto">
          <a:xfrm rot="-5400000">
            <a:off x="5505450" y="4133850"/>
            <a:ext cx="266700" cy="1524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6" name="AutoShape 12"/>
          <p:cNvCxnSpPr>
            <a:cxnSpLocks noChangeShapeType="1"/>
            <a:stCxn id="41991" idx="2"/>
            <a:endCxn id="41992" idx="0"/>
          </p:cNvCxnSpPr>
          <p:nvPr/>
        </p:nvCxnSpPr>
        <p:spPr bwMode="auto">
          <a:xfrm>
            <a:off x="7315200" y="51054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7" name="AutoShape 13"/>
          <p:cNvCxnSpPr>
            <a:cxnSpLocks noChangeShapeType="1"/>
            <a:stCxn id="41992" idx="1"/>
            <a:endCxn id="41990" idx="2"/>
          </p:cNvCxnSpPr>
          <p:nvPr/>
        </p:nvCxnSpPr>
        <p:spPr bwMode="auto">
          <a:xfrm rot="10800000">
            <a:off x="4876800" y="5791200"/>
            <a:ext cx="15240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219200" y="6019800"/>
            <a:ext cx="331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Przykład systemu klient-serwer</a:t>
            </a: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3352800" y="4799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1</a:t>
            </a: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5486400" y="44196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2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7315200" y="51816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3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5867400" y="57150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4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3352800" y="56388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pl-PL" altLang="pl-PL" sz="1800"/>
              <a:t>5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21</a:t>
            </a:fld>
            <a:endParaRPr lang="pl-PL" alt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Projektowanie baz - model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ciekawostka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4020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86604"/>
            <a:ext cx="8115240" cy="1450757"/>
          </a:xfrm>
        </p:spPr>
        <p:txBody>
          <a:bodyPr>
            <a:normAutofit/>
          </a:bodyPr>
          <a:lstStyle/>
          <a:p>
            <a:r>
              <a:rPr lang="pl-PL" sz="3200" dirty="0"/>
              <a:t>Projektowanie baz a model.</a:t>
            </a:r>
            <a:br>
              <a:rPr lang="pl-PL" sz="3200" dirty="0"/>
            </a:br>
            <a:r>
              <a:rPr lang="pl-PL" sz="3200" dirty="0"/>
              <a:t>Ciekawostka – spojrzenie szerzej na projektowanie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23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" y="2060848"/>
            <a:ext cx="877915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86604"/>
            <a:ext cx="8043232" cy="1450757"/>
          </a:xfrm>
        </p:spPr>
        <p:txBody>
          <a:bodyPr>
            <a:normAutofit/>
          </a:bodyPr>
          <a:lstStyle/>
          <a:p>
            <a:r>
              <a:rPr lang="pl-PL" sz="2800" dirty="0"/>
              <a:t>cd. Projektowanie baz a model.</a:t>
            </a:r>
            <a:br>
              <a:rPr lang="pl-PL" sz="2800" dirty="0"/>
            </a:br>
            <a:r>
              <a:rPr lang="pl-PL" sz="2800" dirty="0"/>
              <a:t>Ciekawostka – spojrzenie szerzej na projektowanie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636B-BCA0-4641-AFD8-B8A50DF614A8}" type="slidenum">
              <a:rPr lang="pl-PL" altLang="pl-PL" smtClean="0"/>
              <a:pPr/>
              <a:t>24</a:t>
            </a:fld>
            <a:endParaRPr lang="pl-PL" alt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5" y="2348880"/>
            <a:ext cx="8284980" cy="27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4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r>
              <a:rPr lang="pl-PL" dirty="0"/>
              <a:t>Historia rozwoju SBD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9"/>
            <a:ext cx="8352928" cy="4918976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75E-465E-453D-9619-096B71A85251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971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64705"/>
            <a:ext cx="77048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Języki programowania a bazy danych</a:t>
            </a:r>
          </a:p>
        </p:txBody>
      </p:sp>
    </p:spTree>
    <p:extLst>
      <p:ext uri="{BB962C8B-B14F-4D97-AF65-F5344CB8AC3E}">
        <p14:creationId xmlns:p14="http://schemas.microsoft.com/office/powerpoint/2010/main" val="31413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364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0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76672"/>
            <a:ext cx="90868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13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 fontScale="90000"/>
          </a:bodyPr>
          <a:lstStyle/>
          <a:p>
            <a:r>
              <a:rPr lang="pl-PL" dirty="0"/>
              <a:t>Ewolucja baz danych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980728"/>
            <a:ext cx="8905690" cy="504056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75E-465E-453D-9619-096B71A85251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320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Sztuczna inteligencja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/>
              <a:t>Sztuczna inteligencja </a:t>
            </a:r>
            <a:r>
              <a:rPr lang="pl-PL" dirty="0"/>
              <a:t>(SI, ang.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, AI) – dziedzina wiedzy obejmująca logikę rozmytą, obliczenia ewolucyjne, sieci neuronowe, sztuczne życie i robotykę[1]. Sztuczna inteligencja to również dział informatyki zajmujący się inteligencją – tworzeniem modeli </a:t>
            </a:r>
            <a:r>
              <a:rPr lang="pl-PL" dirty="0" err="1"/>
              <a:t>zachowań</a:t>
            </a:r>
            <a:r>
              <a:rPr lang="pl-PL" dirty="0"/>
              <a:t> inteligentnych oraz programów komputerowych symulujących te zachowania. Można ją też zdefiniować jako dział informatyki zajmujący się rozwiązywaniem problemów, które nie są efektywnie </a:t>
            </a:r>
            <a:r>
              <a:rPr lang="pl-PL" dirty="0" err="1"/>
              <a:t>algorytmizowalne</a:t>
            </a:r>
            <a:r>
              <a:rPr lang="pl-PL" dirty="0"/>
              <a:t>[potrzebny przypis]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75E-465E-453D-9619-096B71A85251}" type="slidenum">
              <a:rPr lang="pl-PL" altLang="pl-PL" smtClean="0"/>
              <a:pPr/>
              <a:t>8</a:t>
            </a:fld>
            <a:endParaRPr lang="pl-PL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4221088"/>
            <a:ext cx="3121152" cy="20817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00" y="4252276"/>
            <a:ext cx="3251853" cy="195111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22959" y="6459786"/>
            <a:ext cx="709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POROZMAWIAJ Z </a:t>
            </a:r>
            <a:r>
              <a:rPr lang="pl-PL" b="1" dirty="0">
                <a:solidFill>
                  <a:srgbClr val="FF0000"/>
                </a:solidFill>
                <a:hlinkClick r:id="rId4"/>
              </a:rPr>
              <a:t>https://www.eviebot.com/en/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303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EEB5D-91E2-4031-A189-529CD1BC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Do</a:t>
            </a:r>
            <a:r>
              <a:rPr lang="pl-PL" sz="4000" dirty="0"/>
              <a:t> </a:t>
            </a:r>
            <a:r>
              <a:rPr lang="pl-PL" sz="4000" b="1" dirty="0"/>
              <a:t>przetestowania lub obejrzenia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0965F6-3C2D-442D-88E7-DC31C83B9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https://chat.openai.com/</a:t>
            </a:r>
            <a:endParaRPr lang="pl-PL" dirty="0"/>
          </a:p>
          <a:p>
            <a:r>
              <a:rPr lang="pl-PL" dirty="0">
                <a:hlinkClick r:id="rId3"/>
              </a:rPr>
              <a:t>https://www.youtube.com/watch?v=1dLBj2G_Kcg</a:t>
            </a:r>
            <a:endParaRPr lang="pl-PL" dirty="0"/>
          </a:p>
          <a:p>
            <a:r>
              <a:rPr lang="pl-PL" sz="1200" b="1" dirty="0"/>
              <a:t>Sztuczna Inteligencja Tworzy Obrazy </a:t>
            </a:r>
            <a:r>
              <a:rPr lang="pl-PL" sz="1200" b="1" dirty="0" err="1"/>
              <a:t>Midjourney</a:t>
            </a:r>
            <a:r>
              <a:rPr lang="pl-PL" sz="1200" b="1" dirty="0"/>
              <a:t> Poradnik Co to Jest i Jak Korzystać</a:t>
            </a:r>
          </a:p>
          <a:p>
            <a:r>
              <a:rPr lang="pl-PL" b="1" dirty="0">
                <a:hlinkClick r:id="rId4"/>
              </a:rPr>
              <a:t>https://www.youtube.com/watch?v=nMe9NAnxw1A&amp;t=31s</a:t>
            </a:r>
            <a:endParaRPr lang="pl-PL" b="1" dirty="0"/>
          </a:p>
          <a:p>
            <a:r>
              <a:rPr lang="pl-PL" dirty="0">
                <a:hlinkClick r:id="rId5"/>
              </a:rPr>
              <a:t>https://midjourney.com/</a:t>
            </a:r>
            <a:endParaRPr lang="pl-PL" dirty="0"/>
          </a:p>
          <a:p>
            <a:r>
              <a:rPr lang="pl-PL" sz="1200" b="1" dirty="0"/>
              <a:t>Jak działa i co już potrafi sztuczna inteligencja? Łukasz </a:t>
            </a:r>
            <a:r>
              <a:rPr lang="pl-PL" sz="1200" b="1" dirty="0" err="1"/>
              <a:t>Lamża</a:t>
            </a:r>
            <a:r>
              <a:rPr lang="pl-PL" sz="1200" b="1" dirty="0"/>
              <a:t> | Rewolucje</a:t>
            </a:r>
          </a:p>
          <a:p>
            <a:r>
              <a:rPr lang="pl-PL" b="1" dirty="0">
                <a:hlinkClick r:id="rId6"/>
              </a:rPr>
              <a:t>https://www.youtube.com/watch?v=Ai2j-s1IGwM</a:t>
            </a:r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97F014-7632-459A-AF46-70A09558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575E-465E-453D-9619-096B71A85251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51731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714</TotalTime>
  <Words>1386</Words>
  <Application>Microsoft Office PowerPoint</Application>
  <PresentationFormat>Pokaz na ekranie (4:3)</PresentationFormat>
  <Paragraphs>191</Paragraphs>
  <Slides>24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Calibri</vt:lpstr>
      <vt:lpstr>Calibri Light</vt:lpstr>
      <vt:lpstr>Tahoma</vt:lpstr>
      <vt:lpstr>Times New Roman</vt:lpstr>
      <vt:lpstr>Wingdings</vt:lpstr>
      <vt:lpstr>Retrospekcja</vt:lpstr>
      <vt:lpstr>Modele baz danych</vt:lpstr>
      <vt:lpstr>Prezentacja programu PowerPoint</vt:lpstr>
      <vt:lpstr>Historia rozwoju SBD</vt:lpstr>
      <vt:lpstr>Języki programowania a bazy danych</vt:lpstr>
      <vt:lpstr>  </vt:lpstr>
      <vt:lpstr>Prezentacja programu PowerPoint</vt:lpstr>
      <vt:lpstr>Ewolucja baz danych</vt:lpstr>
      <vt:lpstr>Sztuczna inteligencja</vt:lpstr>
      <vt:lpstr>Do przetestowania lub obejrzenia</vt:lpstr>
      <vt:lpstr>Modele danych</vt:lpstr>
      <vt:lpstr>Modele danych</vt:lpstr>
      <vt:lpstr>Hierarchiczny model danych</vt:lpstr>
      <vt:lpstr>Hierarchiczny model danych</vt:lpstr>
      <vt:lpstr>Sieciowy model danych</vt:lpstr>
      <vt:lpstr>Sieciowy model danych</vt:lpstr>
      <vt:lpstr>Relacyjny model danych</vt:lpstr>
      <vt:lpstr>Relacyjny model danych</vt:lpstr>
      <vt:lpstr>Relacyjny model danych c.d.</vt:lpstr>
      <vt:lpstr>Obiektowy model danych</vt:lpstr>
      <vt:lpstr>Typy bazy danych według miejsca</vt:lpstr>
      <vt:lpstr>Rozproszone bazy danych c.d.</vt:lpstr>
      <vt:lpstr>Projektowanie baz - model</vt:lpstr>
      <vt:lpstr>Projektowanie baz a model. Ciekawostka – spojrzenie szerzej na projektowanie</vt:lpstr>
      <vt:lpstr>cd. Projektowanie baz a model. Ciekawostka – spojrzenie szerzej na projektowanie 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Systemy Wspomagania Decyzji</dc:title>
  <dc:creator>Stachu Iwan</dc:creator>
  <cp:lastModifiedBy>Katarzyna Dymura</cp:lastModifiedBy>
  <cp:revision>54</cp:revision>
  <dcterms:created xsi:type="dcterms:W3CDTF">2007-09-10T17:58:53Z</dcterms:created>
  <dcterms:modified xsi:type="dcterms:W3CDTF">2023-09-20T20:06:20Z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TC011408341045</vt:lpwstr>
  </property>
</Properties>
</file>