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sldIdLst>
    <p:sldId id="256" r:id="rId2"/>
    <p:sldId id="272" r:id="rId3"/>
    <p:sldId id="273" r:id="rId4"/>
    <p:sldId id="287" r:id="rId5"/>
    <p:sldId id="285" r:id="rId6"/>
    <p:sldId id="274" r:id="rId7"/>
    <p:sldId id="275" r:id="rId8"/>
    <p:sldId id="276" r:id="rId9"/>
    <p:sldId id="27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293" r:id="rId24"/>
    <p:sldId id="331" r:id="rId25"/>
    <p:sldId id="332" r:id="rId26"/>
    <p:sldId id="286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F7EE-C7F0-4EAE-AE82-F7DC1B36CCCC}" type="datetimeFigureOut">
              <a:rPr lang="pl-PL" smtClean="0"/>
              <a:t>08.10.2019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07334-DA1B-42BB-B354-B7D3CC236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95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8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58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83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pl-PL" smtClean="0"/>
              <a:t>ZSE -SYSTEMY BAZ DANYCH</a:t>
            </a:r>
            <a:endParaRPr lang="en-GB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E7ED93-6A42-45BD-9523-E7D89AF83183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84729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632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34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79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51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21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98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94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28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0466E2-DEFB-43AB-8EFB-4CD57F3A8EB0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10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pl-pl/kb/2838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997512" cy="3534144"/>
          </a:xfrm>
        </p:spPr>
        <p:txBody>
          <a:bodyPr>
            <a:normAutofit/>
          </a:bodyPr>
          <a:lstStyle/>
          <a:p>
            <a:r>
              <a:rPr lang="pl-PL" dirty="0" smtClean="0">
                <a:effectLst/>
              </a:rPr>
              <a:t>NORMALIZOWANIE BAZY DANYCH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5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 smtClean="0"/>
              <a:t>Przykład: </a:t>
            </a:r>
            <a:br>
              <a:rPr lang="pl-PL" altLang="pl-PL" dirty="0" smtClean="0"/>
            </a:br>
            <a:r>
              <a:rPr lang="pl-PL" altLang="pl-PL" dirty="0" smtClean="0"/>
              <a:t>Nieznormalizowany </a:t>
            </a:r>
            <a:r>
              <a:rPr lang="pl-PL" altLang="pl-PL" dirty="0"/>
              <a:t>zbiór danych</a:t>
            </a:r>
          </a:p>
        </p:txBody>
      </p:sp>
      <p:graphicFrame>
        <p:nvGraphicFramePr>
          <p:cNvPr id="6238" name="Group 94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58722957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344087046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89827397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238128147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3629929941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037547756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19441035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</a:t>
                      </a:r>
                      <a:b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Typ oceny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18431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1409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23689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59491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89256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84035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80333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51364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824315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D93-6A42-45BD-9523-E7D89AF83183}" type="slidenum">
              <a:rPr lang="en-GB" altLang="pl-PL" smtClean="0"/>
              <a:pPr/>
              <a:t>10</a:t>
            </a:fld>
            <a:endParaRPr lang="en-GB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pl-PL" smtClean="0"/>
              <a:t>ZSE -SYSTEMY BAZ DANYCH</a:t>
            </a:r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6997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Etapy normalizacji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000" dirty="0"/>
              <a:t>Zebranie zbioru danych</a:t>
            </a:r>
          </a:p>
          <a:p>
            <a:r>
              <a:rPr lang="pl-PL" altLang="pl-PL" sz="2000" dirty="0"/>
              <a:t>Przekształcenie nieznormalizowanego zbioru danych w tabele w pierwszej postaci normalnej</a:t>
            </a:r>
          </a:p>
          <a:p>
            <a:r>
              <a:rPr lang="pl-PL" altLang="pl-PL" sz="2000" dirty="0"/>
              <a:t>Przekształcenie tabel z pierwszej postaci normalnej w drugą postać normalną</a:t>
            </a:r>
          </a:p>
          <a:p>
            <a:r>
              <a:rPr lang="pl-PL" altLang="pl-PL" sz="2000" dirty="0"/>
              <a:t>Przekształcenie tabel z drugiej postaci normalnej w trzecią postać </a:t>
            </a:r>
            <a:r>
              <a:rPr lang="pl-PL" altLang="pl-PL" sz="2000" dirty="0" smtClean="0"/>
              <a:t>normalną</a:t>
            </a:r>
            <a:endParaRPr lang="pl-PL" altLang="pl-PL" sz="2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9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766132"/>
          </a:xfrm>
        </p:spPr>
        <p:txBody>
          <a:bodyPr/>
          <a:lstStyle/>
          <a:p>
            <a:r>
              <a:rPr lang="pl-PL" altLang="pl-PL" dirty="0"/>
              <a:t>Zależność funkcyjna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845734"/>
            <a:ext cx="8784975" cy="424756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pl-PL" altLang="pl-PL" sz="2000" dirty="0"/>
              <a:t>Dwa elementy danych A i B są w zależności funkcyjnej lub relacji zależnej, jeśli ta sama wartość elementu danych B pojawia się zawsze z tą samą wartością elementu danych A </a:t>
            </a:r>
          </a:p>
          <a:p>
            <a:pPr lvl="1" algn="just">
              <a:lnSpc>
                <a:spcPct val="90000"/>
              </a:lnSpc>
            </a:pPr>
            <a:r>
              <a:rPr lang="pl-PL" altLang="pl-PL" sz="2000" dirty="0"/>
              <a:t>W takim przypadku mówimy, że atrybut A określa funkcyjnie atrybut B</a:t>
            </a:r>
          </a:p>
          <a:p>
            <a:pPr algn="just">
              <a:lnSpc>
                <a:spcPct val="90000"/>
              </a:lnSpc>
            </a:pPr>
            <a:r>
              <a:rPr lang="pl-PL" altLang="pl-PL" sz="2000" dirty="0"/>
              <a:t>Wszystkie atrybuty w tabeli są funkcyjnie zależne od klucza głównego tej </a:t>
            </a:r>
            <a:r>
              <a:rPr lang="pl-PL" altLang="pl-PL" sz="2000" dirty="0" smtClean="0"/>
              <a:t>tabeli.</a:t>
            </a:r>
            <a:endParaRPr lang="pl-PL" altLang="pl-PL" sz="2000" dirty="0"/>
          </a:p>
          <a:p>
            <a:pPr algn="just">
              <a:lnSpc>
                <a:spcPct val="90000"/>
              </a:lnSpc>
            </a:pPr>
            <a:r>
              <a:rPr lang="pl-PL" altLang="pl-PL" sz="2000" dirty="0"/>
              <a:t>Wszystkie dane osobowe są zależne funkcyjnie od numeru PESEL </a:t>
            </a:r>
            <a:r>
              <a:rPr lang="pl-PL" altLang="pl-PL" sz="2000" dirty="0" smtClean="0"/>
              <a:t>osoby</a:t>
            </a:r>
          </a:p>
          <a:p>
            <a:pPr algn="just">
              <a:lnSpc>
                <a:spcPct val="90000"/>
              </a:lnSpc>
            </a:pPr>
            <a:r>
              <a:rPr lang="pl-PL" altLang="pl-PL" dirty="0" smtClean="0"/>
              <a:t>Np. W relacji pracownik: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l-PL" altLang="pl-PL" sz="2000" dirty="0" smtClean="0"/>
              <a:t>Zależność PESEL</a:t>
            </a:r>
            <a:r>
              <a:rPr lang="pl-PL" altLang="pl-PL" sz="2000" dirty="0" smtClean="0">
                <a:sym typeface="Wingdings" panose="05000000000000000000" pitchFamily="2" charset="2"/>
              </a:rPr>
              <a:t> Nazwisko jest zależnością funkcjonalną ponieważ każdemu numerowi PESEL jest przyporządkowane dokładnie jedno nazwisko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l-PL" altLang="pl-PL" dirty="0" smtClean="0">
                <a:sym typeface="Wingdings" panose="05000000000000000000" pitchFamily="2" charset="2"/>
              </a:rPr>
              <a:t>Zależność </a:t>
            </a:r>
            <a:r>
              <a:rPr lang="pl-PL" altLang="pl-PL" dirty="0" err="1" smtClean="0">
                <a:sym typeface="Wingdings" panose="05000000000000000000" pitchFamily="2" charset="2"/>
              </a:rPr>
              <a:t>PESELData_zwolnienia</a:t>
            </a:r>
            <a:r>
              <a:rPr lang="pl-PL" altLang="pl-PL" dirty="0" smtClean="0">
                <a:sym typeface="Wingdings" panose="05000000000000000000" pitchFamily="2" charset="2"/>
              </a:rPr>
              <a:t> nie jest zależnością funkcjonalną, ponieważ jednemu numerowi PESEL </a:t>
            </a:r>
            <a:r>
              <a:rPr lang="pl-PL" altLang="pl-PL" sz="2100" dirty="0" smtClean="0">
                <a:sym typeface="Wingdings" panose="05000000000000000000" pitchFamily="2" charset="2"/>
              </a:rPr>
              <a:t>może być przyporządkowanych wiele dat zwolnienia, jeśli pracownik przebywał na zwolnieniu kilkakrotnie</a:t>
            </a:r>
            <a:endParaRPr lang="pl-PL" altLang="pl-PL" sz="2100" dirty="0" smtClean="0">
              <a:sym typeface="Wingdings" panose="05000000000000000000" pitchFamily="2" charset="2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l-PL" altLang="pl-PL" sz="2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9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Pierwsza postać normalna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000" b="1"/>
              <a:t>Relacja jest w pierwszej postaci normalnej wtedy i tylko wtedy, gdy każdy atrybut niekluczowy jest funkcyjnie zależny od klucza głównego</a:t>
            </a:r>
          </a:p>
          <a:p>
            <a:r>
              <a:rPr lang="pl-PL" altLang="pl-PL" sz="2000"/>
              <a:t>W pierwszym etapie normalizacji próbujemy znaleźć w relacji klucz główny – od którego wszystkie atrybuty niekluczowe byłyby funkcyjnie zależne. Jeśli nie można znaleźć klucza głównego, to relację należy podzielić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118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Nieznormalizowany zbiór danych</a:t>
            </a:r>
            <a:br>
              <a:rPr lang="pl-PL" altLang="pl-PL"/>
            </a:br>
            <a:r>
              <a:rPr lang="pl-PL" altLang="pl-PL" sz="2500"/>
              <a:t>z usuniętymi powtarzającymi się danymi</a:t>
            </a:r>
          </a:p>
        </p:txBody>
      </p:sp>
      <p:graphicFrame>
        <p:nvGraphicFramePr>
          <p:cNvPr id="11351" name="Group 87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1357058590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1048518385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49511047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73451752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3617880849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9658106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97582367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Typ oceny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2450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81963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98485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25956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4455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22959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80347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05982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197119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D93-6A42-45BD-9523-E7D89AF83183}" type="slidenum">
              <a:rPr lang="en-GB" altLang="pl-PL" smtClean="0"/>
              <a:pPr/>
              <a:t>14</a:t>
            </a:fld>
            <a:endParaRPr lang="en-GB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pl-PL" smtClean="0"/>
              <a:t>ZSE -SYSTEMY BAZ DANYCH</a:t>
            </a:r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3655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800"/>
              <a:t>Tabele w pierwszej postaci normalnej</a:t>
            </a:r>
          </a:p>
        </p:txBody>
      </p:sp>
      <p:graphicFrame>
        <p:nvGraphicFramePr>
          <p:cNvPr id="12659" name="Group 371"/>
          <p:cNvGraphicFramePr>
            <a:graphicFrameLocks noGrp="1"/>
          </p:cNvGraphicFramePr>
          <p:nvPr>
            <p:ph type="tbl" idx="1"/>
          </p:nvPr>
        </p:nvGraphicFramePr>
        <p:xfrm>
          <a:off x="4267200" y="2133600"/>
          <a:ext cx="4343400" cy="41148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332754002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5260136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2009041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945216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9532266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Typ oceny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41112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38412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78595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89270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410068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93864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25780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31362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368128"/>
                  </a:ext>
                </a:extLst>
              </a:tr>
            </a:tbl>
          </a:graphicData>
        </a:graphic>
      </p:graphicFrame>
      <p:sp>
        <p:nvSpPr>
          <p:cNvPr id="12600" name="Text Box 312"/>
          <p:cNvSpPr txBox="1">
            <a:spLocks noChangeArrowheads="1"/>
          </p:cNvSpPr>
          <p:nvPr/>
        </p:nvSpPr>
        <p:spPr bwMode="auto">
          <a:xfrm>
            <a:off x="4267200" y="16002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400">
                <a:latin typeface="Times New Roman" panose="02020603050405020304" pitchFamily="18" charset="0"/>
              </a:rPr>
              <a:t>Oceny</a:t>
            </a:r>
          </a:p>
        </p:txBody>
      </p:sp>
      <p:graphicFrame>
        <p:nvGraphicFramePr>
          <p:cNvPr id="12660" name="Group 372"/>
          <p:cNvGraphicFramePr>
            <a:graphicFrameLocks noGrp="1"/>
          </p:cNvGraphicFramePr>
          <p:nvPr/>
        </p:nvGraphicFramePr>
        <p:xfrm>
          <a:off x="533400" y="3810000"/>
          <a:ext cx="3317875" cy="1828800"/>
        </p:xfrm>
        <a:graphic>
          <a:graphicData uri="http://schemas.openxmlformats.org/drawingml/2006/table">
            <a:tbl>
              <a:tblPr/>
              <a:tblGrid>
                <a:gridCol w="1014413">
                  <a:extLst>
                    <a:ext uri="{9D8B030D-6E8A-4147-A177-3AD203B41FA5}">
                      <a16:colId xmlns:a16="http://schemas.microsoft.com/office/drawing/2014/main" val="4142812595"/>
                    </a:ext>
                  </a:extLst>
                </a:gridCol>
                <a:gridCol w="1112837">
                  <a:extLst>
                    <a:ext uri="{9D8B030D-6E8A-4147-A177-3AD203B41FA5}">
                      <a16:colId xmlns:a16="http://schemas.microsoft.com/office/drawing/2014/main" val="144468084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367006116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3390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32479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569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679"/>
                  </a:ext>
                </a:extLst>
              </a:tr>
            </a:tbl>
          </a:graphicData>
        </a:graphic>
      </p:graphicFrame>
      <p:sp>
        <p:nvSpPr>
          <p:cNvPr id="12623" name="Text Box 335"/>
          <p:cNvSpPr txBox="1">
            <a:spLocks noChangeArrowheads="1"/>
          </p:cNvSpPr>
          <p:nvPr/>
        </p:nvSpPr>
        <p:spPr bwMode="auto">
          <a:xfrm>
            <a:off x="1371600" y="3276600"/>
            <a:ext cx="158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400">
                <a:latin typeface="Times New Roman" panose="02020603050405020304" pitchFamily="18" charset="0"/>
              </a:rPr>
              <a:t>Przedmioty</a:t>
            </a:r>
          </a:p>
        </p:txBody>
      </p:sp>
      <p:cxnSp>
        <p:nvCxnSpPr>
          <p:cNvPr id="12645" name="AutoShape 357"/>
          <p:cNvCxnSpPr>
            <a:cxnSpLocks noChangeShapeType="1"/>
            <a:stCxn id="0" idx="0"/>
            <a:endCxn id="0" idx="1"/>
          </p:cNvCxnSpPr>
          <p:nvPr/>
        </p:nvCxnSpPr>
        <p:spPr bwMode="auto">
          <a:xfrm rot="16200000">
            <a:off x="1930400" y="1473200"/>
            <a:ext cx="1447800" cy="32258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46" name="Text Box 358"/>
          <p:cNvSpPr txBox="1">
            <a:spLocks noChangeArrowheads="1"/>
          </p:cNvSpPr>
          <p:nvPr/>
        </p:nvSpPr>
        <p:spPr bwMode="auto">
          <a:xfrm>
            <a:off x="7461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647" name="Text Box 359"/>
          <p:cNvSpPr txBox="1">
            <a:spLocks noChangeArrowheads="1"/>
          </p:cNvSpPr>
          <p:nvPr/>
        </p:nvSpPr>
        <p:spPr bwMode="auto">
          <a:xfrm>
            <a:off x="3641725" y="2022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D93-6A42-45BD-9523-E7D89AF83183}" type="slidenum">
              <a:rPr lang="en-GB" altLang="pl-PL" smtClean="0"/>
              <a:pPr/>
              <a:t>15</a:t>
            </a:fld>
            <a:endParaRPr lang="en-GB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pl-PL" smtClean="0"/>
              <a:t>ZSE -SYSTEMY BAZ DANYCH</a:t>
            </a:r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3119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Druga postać normalna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000" b="1"/>
              <a:t>Relacja jest w drugiej postaci normalnej wtedy i tylko wtedy, gdy jest w pierwszej postaci normalnej i każdy atrybut niekluczowy jest w pełni funkcyjnie zależny od klucza głównego</a:t>
            </a:r>
          </a:p>
          <a:p>
            <a:r>
              <a:rPr lang="pl-PL" altLang="pl-PL" sz="2000"/>
              <a:t>W tabeli </a:t>
            </a:r>
            <a:r>
              <a:rPr lang="pl-PL" altLang="pl-PL" sz="2000" i="1"/>
              <a:t>oceny</a:t>
            </a:r>
            <a:r>
              <a:rPr lang="pl-PL" altLang="pl-PL" sz="2000"/>
              <a:t> atrybut </a:t>
            </a:r>
            <a:r>
              <a:rPr lang="pl-PL" altLang="pl-PL" sz="2000" i="1"/>
              <a:t>Student</a:t>
            </a:r>
            <a:r>
              <a:rPr lang="pl-PL" altLang="pl-PL" sz="2000"/>
              <a:t> zależy funkcyjne tylko od atrybutu </a:t>
            </a:r>
            <a:r>
              <a:rPr lang="pl-PL" altLang="pl-PL" sz="2000" i="1"/>
              <a:t>Id studenta</a:t>
            </a:r>
            <a:r>
              <a:rPr lang="pl-PL" altLang="pl-PL" sz="2000"/>
              <a:t>, czyli od części klucza głównego, a nie od całego klucza</a:t>
            </a:r>
          </a:p>
          <a:p>
            <a:r>
              <a:rPr lang="pl-PL" altLang="pl-PL" sz="2000"/>
              <a:t>Atrybut </a:t>
            </a:r>
            <a:r>
              <a:rPr lang="pl-PL" altLang="pl-PL" sz="2000" i="1"/>
              <a:t>Ocena</a:t>
            </a:r>
            <a:r>
              <a:rPr lang="pl-PL" altLang="pl-PL" sz="2000"/>
              <a:t> zależy funkcyjnie od całego klucza głównego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1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800"/>
              <a:t>Tabele w drugiej postaci normalnej</a:t>
            </a:r>
          </a:p>
        </p:txBody>
      </p:sp>
      <p:graphicFrame>
        <p:nvGraphicFramePr>
          <p:cNvPr id="16568" name="Group 184"/>
          <p:cNvGraphicFramePr>
            <a:graphicFrameLocks noGrp="1"/>
          </p:cNvGraphicFramePr>
          <p:nvPr>
            <p:ph type="tbl" idx="1"/>
          </p:nvPr>
        </p:nvGraphicFramePr>
        <p:xfrm>
          <a:off x="3486150" y="2619375"/>
          <a:ext cx="3143250" cy="3509964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152254131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717564866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316905626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881005594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Typ oceny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04357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497630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627219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5466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40139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22383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15602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001459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504351"/>
                  </a:ext>
                </a:extLst>
              </a:tr>
            </a:tbl>
          </a:graphicData>
        </a:graphic>
      </p:graphicFrame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5324475" y="2135188"/>
            <a:ext cx="847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Oceny</a:t>
            </a:r>
          </a:p>
        </p:txBody>
      </p:sp>
      <p:graphicFrame>
        <p:nvGraphicFramePr>
          <p:cNvPr id="16561" name="Group 177"/>
          <p:cNvGraphicFramePr>
            <a:graphicFrameLocks noGrp="1"/>
          </p:cNvGraphicFramePr>
          <p:nvPr/>
        </p:nvGraphicFramePr>
        <p:xfrm>
          <a:off x="7010400" y="2681288"/>
          <a:ext cx="1676400" cy="2432051"/>
        </p:xfrm>
        <a:graphic>
          <a:graphicData uri="http://schemas.openxmlformats.org/drawingml/2006/table">
            <a:tbl>
              <a:tblPr/>
              <a:tblGrid>
                <a:gridCol w="839788">
                  <a:extLst>
                    <a:ext uri="{9D8B030D-6E8A-4147-A177-3AD203B41FA5}">
                      <a16:colId xmlns:a16="http://schemas.microsoft.com/office/drawing/2014/main" val="442400180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val="1659722559"/>
                    </a:ext>
                  </a:extLst>
                </a:gridCol>
              </a:tblGrid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49027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867476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991667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230325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902503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452155"/>
                  </a:ext>
                </a:extLst>
              </a:tr>
            </a:tbl>
          </a:graphicData>
        </a:graphic>
      </p:graphicFrame>
      <p:sp>
        <p:nvSpPr>
          <p:cNvPr id="16499" name="Text Box 115"/>
          <p:cNvSpPr txBox="1">
            <a:spLocks noChangeArrowheads="1"/>
          </p:cNvSpPr>
          <p:nvPr/>
        </p:nvSpPr>
        <p:spPr bwMode="auto">
          <a:xfrm>
            <a:off x="7615238" y="2197100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Studenci</a:t>
            </a:r>
          </a:p>
        </p:txBody>
      </p:sp>
      <p:graphicFrame>
        <p:nvGraphicFramePr>
          <p:cNvPr id="16572" name="Group 188"/>
          <p:cNvGraphicFramePr>
            <a:graphicFrameLocks noGrp="1"/>
          </p:cNvGraphicFramePr>
          <p:nvPr/>
        </p:nvGraphicFramePr>
        <p:xfrm>
          <a:off x="107950" y="2655888"/>
          <a:ext cx="3168650" cy="1627189"/>
        </p:xfrm>
        <a:graphic>
          <a:graphicData uri="http://schemas.openxmlformats.org/drawingml/2006/table">
            <a:tbl>
              <a:tblPr/>
              <a:tblGrid>
                <a:gridCol w="935038">
                  <a:extLst>
                    <a:ext uri="{9D8B030D-6E8A-4147-A177-3AD203B41FA5}">
                      <a16:colId xmlns:a16="http://schemas.microsoft.com/office/drawing/2014/main" val="2384651214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1469063722"/>
                    </a:ext>
                  </a:extLst>
                </a:gridCol>
                <a:gridCol w="1131887">
                  <a:extLst>
                    <a:ext uri="{9D8B030D-6E8A-4147-A177-3AD203B41FA5}">
                      <a16:colId xmlns:a16="http://schemas.microsoft.com/office/drawing/2014/main" val="466126186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71827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151258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12306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650663"/>
                  </a:ext>
                </a:extLst>
              </a:tr>
            </a:tbl>
          </a:graphicData>
        </a:graphic>
      </p:graphicFrame>
      <p:sp>
        <p:nvSpPr>
          <p:cNvPr id="16533" name="Text Box 149"/>
          <p:cNvSpPr txBox="1">
            <a:spLocks noChangeArrowheads="1"/>
          </p:cNvSpPr>
          <p:nvPr/>
        </p:nvSpPr>
        <p:spPr bwMode="auto">
          <a:xfrm>
            <a:off x="1771650" y="2171700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Przedmioty</a:t>
            </a:r>
          </a:p>
        </p:txBody>
      </p:sp>
      <p:cxnSp>
        <p:nvCxnSpPr>
          <p:cNvPr id="16550" name="AutoShape 166"/>
          <p:cNvCxnSpPr>
            <a:cxnSpLocks noChangeShapeType="1"/>
          </p:cNvCxnSpPr>
          <p:nvPr/>
        </p:nvCxnSpPr>
        <p:spPr bwMode="auto">
          <a:xfrm rot="16200000">
            <a:off x="2278062" y="938213"/>
            <a:ext cx="36513" cy="3398838"/>
          </a:xfrm>
          <a:prstGeom prst="curvedConnector3">
            <a:avLst>
              <a:gd name="adj1" fmla="val 16217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53" name="Text Box 169"/>
          <p:cNvSpPr txBox="1">
            <a:spLocks noChangeArrowheads="1"/>
          </p:cNvSpPr>
          <p:nvPr/>
        </p:nvSpPr>
        <p:spPr bwMode="auto">
          <a:xfrm>
            <a:off x="746125" y="2057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1</a:t>
            </a:r>
          </a:p>
        </p:txBody>
      </p:sp>
      <p:cxnSp>
        <p:nvCxnSpPr>
          <p:cNvPr id="16554" name="AutoShape 170"/>
          <p:cNvCxnSpPr>
            <a:cxnSpLocks noChangeShapeType="1"/>
            <a:stCxn id="0" idx="0"/>
            <a:endCxn id="0" idx="0"/>
          </p:cNvCxnSpPr>
          <p:nvPr/>
        </p:nvCxnSpPr>
        <p:spPr bwMode="auto">
          <a:xfrm rot="5400000" flipV="1">
            <a:off x="6126162" y="1376363"/>
            <a:ext cx="61913" cy="2547938"/>
          </a:xfrm>
          <a:prstGeom prst="curvedConnector3">
            <a:avLst>
              <a:gd name="adj1" fmla="val -125897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55" name="Text Box 171"/>
          <p:cNvSpPr txBox="1">
            <a:spLocks noChangeArrowheads="1"/>
          </p:cNvSpPr>
          <p:nvPr/>
        </p:nvSpPr>
        <p:spPr bwMode="auto">
          <a:xfrm>
            <a:off x="3870325" y="21097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556" name="Text Box 172"/>
          <p:cNvSpPr txBox="1">
            <a:spLocks noChangeArrowheads="1"/>
          </p:cNvSpPr>
          <p:nvPr/>
        </p:nvSpPr>
        <p:spPr bwMode="auto">
          <a:xfrm>
            <a:off x="7315200" y="217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557" name="Text Box 173"/>
          <p:cNvSpPr txBox="1">
            <a:spLocks noChangeArrowheads="1"/>
          </p:cNvSpPr>
          <p:nvPr/>
        </p:nvSpPr>
        <p:spPr bwMode="auto">
          <a:xfrm>
            <a:off x="4648200" y="21097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D93-6A42-45BD-9523-E7D89AF83183}" type="slidenum">
              <a:rPr lang="en-GB" altLang="pl-PL" smtClean="0"/>
              <a:pPr/>
              <a:t>17</a:t>
            </a:fld>
            <a:endParaRPr lang="en-GB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pl-PL" smtClean="0"/>
              <a:t>ZSE -SYSTEMY BAZ DANYCH</a:t>
            </a:r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4113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Trzecia postać normalna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000" b="1"/>
              <a:t>Relacja jest w trzeciej postaci normalnej wtedy i tylko wtedy, gdy jest w drugiej postaci normalnej i każdy niekluczowy atrybut jest bezpośrednio zależny (a nie pośrednio zależny) od klucza głównego</a:t>
            </a:r>
          </a:p>
          <a:p>
            <a:r>
              <a:rPr lang="pl-PL" altLang="pl-PL" sz="2000"/>
              <a:t>W tabeli P</a:t>
            </a:r>
            <a:r>
              <a:rPr lang="pl-PL" altLang="pl-PL" sz="2000" i="1"/>
              <a:t>rzedmioty</a:t>
            </a:r>
            <a:r>
              <a:rPr lang="pl-PL" altLang="pl-PL" sz="2000"/>
              <a:t> atrybut </a:t>
            </a:r>
            <a:r>
              <a:rPr lang="pl-PL" altLang="pl-PL" sz="2000" i="1"/>
              <a:t>Nazwisko pracownika</a:t>
            </a:r>
            <a:r>
              <a:rPr lang="pl-PL" altLang="pl-PL" sz="2000"/>
              <a:t> jest zdeterminowany przez atrybut </a:t>
            </a:r>
            <a:r>
              <a:rPr lang="pl-PL" altLang="pl-PL" sz="2000" i="1"/>
              <a:t>Id pracownika</a:t>
            </a:r>
            <a:r>
              <a:rPr lang="pl-PL" altLang="pl-PL" sz="2000"/>
              <a:t>, a zatem atrybut </a:t>
            </a:r>
            <a:r>
              <a:rPr lang="pl-PL" altLang="pl-PL" sz="2000" i="1"/>
              <a:t>Nazwisko pracownika</a:t>
            </a:r>
            <a:r>
              <a:rPr lang="pl-PL" altLang="pl-PL" sz="2000"/>
              <a:t> jest przechodnio zależny od klucza głównego – atrybutu </a:t>
            </a:r>
            <a:r>
              <a:rPr lang="pl-PL" altLang="pl-PL" sz="2000" i="1"/>
              <a:t>Przedmiot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2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800"/>
              <a:t>Przejście do trzeciej postaci normalnej</a:t>
            </a:r>
          </a:p>
        </p:txBody>
      </p:sp>
      <p:graphicFrame>
        <p:nvGraphicFramePr>
          <p:cNvPr id="18527" name="Group 95"/>
          <p:cNvGraphicFramePr>
            <a:graphicFrameLocks noGrp="1"/>
          </p:cNvGraphicFramePr>
          <p:nvPr>
            <p:ph type="tbl" idx="1"/>
          </p:nvPr>
        </p:nvGraphicFramePr>
        <p:xfrm>
          <a:off x="5724525" y="4781550"/>
          <a:ext cx="2376488" cy="1268413"/>
        </p:xfrm>
        <a:graphic>
          <a:graphicData uri="http://schemas.openxmlformats.org/drawingml/2006/table">
            <a:tbl>
              <a:tblPr/>
              <a:tblGrid>
                <a:gridCol w="1209675">
                  <a:extLst>
                    <a:ext uri="{9D8B030D-6E8A-4147-A177-3AD203B41FA5}">
                      <a16:colId xmlns:a16="http://schemas.microsoft.com/office/drawing/2014/main" val="2321921497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371559165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7243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510470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797309"/>
                  </a:ext>
                </a:extLst>
              </a:tr>
            </a:tbl>
          </a:graphicData>
        </a:graphic>
      </p:graphicFrame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694488" y="4297363"/>
            <a:ext cx="1382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Pracownicy</a:t>
            </a:r>
          </a:p>
        </p:txBody>
      </p:sp>
      <p:graphicFrame>
        <p:nvGraphicFramePr>
          <p:cNvPr id="18525" name="Group 93"/>
          <p:cNvGraphicFramePr>
            <a:graphicFrameLocks noGrp="1"/>
          </p:cNvGraphicFramePr>
          <p:nvPr/>
        </p:nvGraphicFramePr>
        <p:xfrm>
          <a:off x="2339975" y="2060575"/>
          <a:ext cx="3303588" cy="1673226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4025620438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629346798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320310982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25266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63292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810575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69478"/>
                  </a:ext>
                </a:extLst>
              </a:tr>
            </a:tbl>
          </a:graphicData>
        </a:graphic>
      </p:graphicFrame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3779838" y="1628775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Przedmioty</a:t>
            </a:r>
          </a:p>
        </p:txBody>
      </p:sp>
      <p:graphicFrame>
        <p:nvGraphicFramePr>
          <p:cNvPr id="18523" name="Group 91"/>
          <p:cNvGraphicFramePr>
            <a:graphicFrameLocks noGrp="1"/>
          </p:cNvGraphicFramePr>
          <p:nvPr/>
        </p:nvGraphicFramePr>
        <p:xfrm>
          <a:off x="762000" y="4625975"/>
          <a:ext cx="2081213" cy="1673226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433322537"/>
                    </a:ext>
                  </a:extLst>
                </a:gridCol>
                <a:gridCol w="1090613">
                  <a:extLst>
                    <a:ext uri="{9D8B030D-6E8A-4147-A177-3AD203B41FA5}">
                      <a16:colId xmlns:a16="http://schemas.microsoft.com/office/drawing/2014/main" val="235188139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63242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37762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063118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772574"/>
                  </a:ext>
                </a:extLst>
              </a:tr>
            </a:tbl>
          </a:graphicData>
        </a:graphic>
      </p:graphicFrame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755650" y="4149725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Przedmioty</a:t>
            </a:r>
          </a:p>
        </p:txBody>
      </p:sp>
      <p:cxnSp>
        <p:nvCxnSpPr>
          <p:cNvPr id="18507" name="AutoShape 75"/>
          <p:cNvCxnSpPr>
            <a:cxnSpLocks noChangeShapeType="1"/>
            <a:stCxn id="0" idx="0"/>
            <a:endCxn id="0" idx="0"/>
          </p:cNvCxnSpPr>
          <p:nvPr/>
        </p:nvCxnSpPr>
        <p:spPr bwMode="auto">
          <a:xfrm rot="5400000" flipV="1">
            <a:off x="4236244" y="2688431"/>
            <a:ext cx="155575" cy="4030663"/>
          </a:xfrm>
          <a:prstGeom prst="curvedConnector3">
            <a:avLst>
              <a:gd name="adj1" fmla="val -3540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2268538" y="40767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6248400" y="426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D93-6A42-45BD-9523-E7D89AF83183}" type="slidenum">
              <a:rPr lang="en-GB" altLang="pl-PL" smtClean="0"/>
              <a:pPr/>
              <a:t>19</a:t>
            </a:fld>
            <a:endParaRPr lang="en-GB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pl-PL" smtClean="0"/>
              <a:t>ZSE -SYSTEMY BAZ DANYCH</a:t>
            </a:r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3166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Normalizacja bazy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22959" y="1845734"/>
            <a:ext cx="7781489" cy="4023360"/>
          </a:xfrm>
        </p:spPr>
        <p:txBody>
          <a:bodyPr>
            <a:normAutofit/>
          </a:bodyPr>
          <a:lstStyle/>
          <a:p>
            <a:pPr algn="just"/>
            <a:r>
              <a:rPr lang="pl-PL" sz="2800" b="1" i="1" dirty="0"/>
              <a:t>Normalizacja bazy danych </a:t>
            </a:r>
            <a:r>
              <a:rPr lang="pl-PL" sz="2800" i="1" dirty="0"/>
              <a:t>jest to proces mający na celu eliminację powtarzających się danych </a:t>
            </a:r>
            <a:r>
              <a:rPr lang="pl-PL" sz="2800" i="1" dirty="0" smtClean="0"/>
              <a:t>w relacyjnej </a:t>
            </a:r>
            <a:r>
              <a:rPr lang="pl-PL" sz="2800" i="1" dirty="0"/>
              <a:t>bazie danych. Główna idea polega na trzymaniu danych w jednym miejscu, a w razie potrzeby linkowania do danych. Taki sposób tworzenia bazy danych zwiększa bezpieczeństwo danych i zmniejsza ryzyko powstania niespójności (w szczególności problemów anomalii).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2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03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800"/>
              <a:t>Tabele w trzeciej postaci normalnej</a:t>
            </a:r>
          </a:p>
        </p:txBody>
      </p:sp>
      <p:graphicFrame>
        <p:nvGraphicFramePr>
          <p:cNvPr id="20635" name="Group 155"/>
          <p:cNvGraphicFramePr>
            <a:graphicFrameLocks noGrp="1"/>
          </p:cNvGraphicFramePr>
          <p:nvPr>
            <p:ph type="tbl" idx="1"/>
          </p:nvPr>
        </p:nvGraphicFramePr>
        <p:xfrm>
          <a:off x="3486150" y="2733675"/>
          <a:ext cx="3143250" cy="3509964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175408815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28331398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338639696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1320828284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Typ oceny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27181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451172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846384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963476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184319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11841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429036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374827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268187"/>
                  </a:ext>
                </a:extLst>
              </a:tr>
            </a:tbl>
          </a:graphicData>
        </a:graphic>
      </p:graphicFrame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5400675" y="2346325"/>
            <a:ext cx="847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Oceny</a:t>
            </a:r>
          </a:p>
        </p:txBody>
      </p:sp>
      <p:graphicFrame>
        <p:nvGraphicFramePr>
          <p:cNvPr id="20623" name="Group 143"/>
          <p:cNvGraphicFramePr>
            <a:graphicFrameLocks noGrp="1"/>
          </p:cNvGraphicFramePr>
          <p:nvPr/>
        </p:nvGraphicFramePr>
        <p:xfrm>
          <a:off x="7010400" y="2795588"/>
          <a:ext cx="1882775" cy="2432051"/>
        </p:xfrm>
        <a:graphic>
          <a:graphicData uri="http://schemas.openxmlformats.org/drawingml/2006/table">
            <a:tbl>
              <a:tblPr/>
              <a:tblGrid>
                <a:gridCol w="942975">
                  <a:extLst>
                    <a:ext uri="{9D8B030D-6E8A-4147-A177-3AD203B41FA5}">
                      <a16:colId xmlns:a16="http://schemas.microsoft.com/office/drawing/2014/main" val="1602064735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1068734826"/>
                    </a:ext>
                  </a:extLst>
                </a:gridCol>
              </a:tblGrid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009097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72578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932849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109296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230087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Bocek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995153"/>
                  </a:ext>
                </a:extLst>
              </a:tr>
            </a:tbl>
          </a:graphicData>
        </a:graphic>
      </p:graphicFrame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7691438" y="2422525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Studenci</a:t>
            </a:r>
          </a:p>
        </p:txBody>
      </p:sp>
      <p:graphicFrame>
        <p:nvGraphicFramePr>
          <p:cNvPr id="20636" name="Group 156"/>
          <p:cNvGraphicFramePr>
            <a:graphicFrameLocks noGrp="1"/>
          </p:cNvGraphicFramePr>
          <p:nvPr/>
        </p:nvGraphicFramePr>
        <p:xfrm>
          <a:off x="457200" y="2351088"/>
          <a:ext cx="2243138" cy="1627189"/>
        </p:xfrm>
        <a:graphic>
          <a:graphicData uri="http://schemas.openxmlformats.org/drawingml/2006/table">
            <a:tbl>
              <a:tblPr/>
              <a:tblGrid>
                <a:gridCol w="1090613">
                  <a:extLst>
                    <a:ext uri="{9D8B030D-6E8A-4147-A177-3AD203B41FA5}">
                      <a16:colId xmlns:a16="http://schemas.microsoft.com/office/drawing/2014/main" val="37004876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3884391858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590875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257847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96810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Angielski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171720"/>
                  </a:ext>
                </a:extLst>
              </a:tr>
            </a:tbl>
          </a:graphicData>
        </a:graphic>
      </p:graphicFrame>
      <p:sp>
        <p:nvSpPr>
          <p:cNvPr id="20582" name="Text Box 102"/>
          <p:cNvSpPr txBox="1">
            <a:spLocks noChangeArrowheads="1"/>
          </p:cNvSpPr>
          <p:nvPr/>
        </p:nvSpPr>
        <p:spPr bwMode="auto">
          <a:xfrm>
            <a:off x="1085850" y="1965325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Przedmioty</a:t>
            </a:r>
          </a:p>
        </p:txBody>
      </p:sp>
      <p:cxnSp>
        <p:nvCxnSpPr>
          <p:cNvPr id="20583" name="AutoShape 103"/>
          <p:cNvCxnSpPr>
            <a:cxnSpLocks noChangeShapeType="1"/>
            <a:stCxn id="0" idx="0"/>
            <a:endCxn id="0" idx="0"/>
          </p:cNvCxnSpPr>
          <p:nvPr/>
        </p:nvCxnSpPr>
        <p:spPr bwMode="auto">
          <a:xfrm rot="5400000" flipV="1">
            <a:off x="2297906" y="1056482"/>
            <a:ext cx="382587" cy="2971800"/>
          </a:xfrm>
          <a:prstGeom prst="curvedConnector3">
            <a:avLst>
              <a:gd name="adj1" fmla="val -1858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4" name="Text Box 104"/>
          <p:cNvSpPr txBox="1">
            <a:spLocks noChangeArrowheads="1"/>
          </p:cNvSpPr>
          <p:nvPr/>
        </p:nvSpPr>
        <p:spPr bwMode="auto">
          <a:xfrm>
            <a:off x="746125" y="1752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1</a:t>
            </a:r>
          </a:p>
        </p:txBody>
      </p:sp>
      <p:cxnSp>
        <p:nvCxnSpPr>
          <p:cNvPr id="20585" name="AutoShape 105"/>
          <p:cNvCxnSpPr>
            <a:cxnSpLocks noChangeShapeType="1"/>
            <a:stCxn id="0" idx="0"/>
            <a:endCxn id="0" idx="0"/>
          </p:cNvCxnSpPr>
          <p:nvPr/>
        </p:nvCxnSpPr>
        <p:spPr bwMode="auto">
          <a:xfrm rot="5400000" flipV="1">
            <a:off x="6151562" y="1465263"/>
            <a:ext cx="61913" cy="2598738"/>
          </a:xfrm>
          <a:prstGeom prst="curvedConnector3">
            <a:avLst>
              <a:gd name="adj1" fmla="val -1107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6" name="Text Box 106"/>
          <p:cNvSpPr txBox="1">
            <a:spLocks noChangeArrowheads="1"/>
          </p:cNvSpPr>
          <p:nvPr/>
        </p:nvSpPr>
        <p:spPr bwMode="auto">
          <a:xfrm>
            <a:off x="3870325" y="222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587" name="Text Box 107"/>
          <p:cNvSpPr txBox="1">
            <a:spLocks noChangeArrowheads="1"/>
          </p:cNvSpPr>
          <p:nvPr/>
        </p:nvSpPr>
        <p:spPr bwMode="auto">
          <a:xfrm>
            <a:off x="7315200" y="2286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588" name="Text Box 108"/>
          <p:cNvSpPr txBox="1">
            <a:spLocks noChangeArrowheads="1"/>
          </p:cNvSpPr>
          <p:nvPr/>
        </p:nvSpPr>
        <p:spPr bwMode="auto">
          <a:xfrm>
            <a:off x="4648200" y="222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n</a:t>
            </a:r>
          </a:p>
        </p:txBody>
      </p:sp>
      <p:graphicFrame>
        <p:nvGraphicFramePr>
          <p:cNvPr id="20638" name="Group 158"/>
          <p:cNvGraphicFramePr>
            <a:graphicFrameLocks noGrp="1"/>
          </p:cNvGraphicFramePr>
          <p:nvPr/>
        </p:nvGraphicFramePr>
        <p:xfrm>
          <a:off x="611188" y="4978400"/>
          <a:ext cx="2513012" cy="1250951"/>
        </p:xfrm>
        <a:graphic>
          <a:graphicData uri="http://schemas.openxmlformats.org/drawingml/2006/table">
            <a:tbl>
              <a:tblPr/>
              <a:tblGrid>
                <a:gridCol w="1104900">
                  <a:extLst>
                    <a:ext uri="{9D8B030D-6E8A-4147-A177-3AD203B41FA5}">
                      <a16:colId xmlns:a16="http://schemas.microsoft.com/office/drawing/2014/main" val="1605151250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val="2323791836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695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306884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201010"/>
                  </a:ext>
                </a:extLst>
              </a:tr>
            </a:tbl>
          </a:graphicData>
        </a:graphic>
      </p:graphicFrame>
      <p:sp>
        <p:nvSpPr>
          <p:cNvPr id="20611" name="Text Box 131"/>
          <p:cNvSpPr txBox="1">
            <a:spLocks noChangeArrowheads="1"/>
          </p:cNvSpPr>
          <p:nvPr/>
        </p:nvSpPr>
        <p:spPr bwMode="auto">
          <a:xfrm>
            <a:off x="1905000" y="4618038"/>
            <a:ext cx="1382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 New Roman" panose="02020603050405020304" pitchFamily="18" charset="0"/>
              </a:rPr>
              <a:t>Pracownicy</a:t>
            </a:r>
          </a:p>
        </p:txBody>
      </p:sp>
      <p:cxnSp>
        <p:nvCxnSpPr>
          <p:cNvPr id="20617" name="AutoShape 137"/>
          <p:cNvCxnSpPr>
            <a:cxnSpLocks noChangeShapeType="1"/>
            <a:stCxn id="0" idx="0"/>
            <a:endCxn id="0" idx="3"/>
          </p:cNvCxnSpPr>
          <p:nvPr/>
        </p:nvCxnSpPr>
        <p:spPr bwMode="auto">
          <a:xfrm rot="16200000">
            <a:off x="742950" y="3021013"/>
            <a:ext cx="2378075" cy="1536700"/>
          </a:xfrm>
          <a:prstGeom prst="curvedConnector4">
            <a:avLst>
              <a:gd name="adj1" fmla="val 19889"/>
              <a:gd name="adj2" fmla="val 11487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18" name="Text Box 138"/>
          <p:cNvSpPr txBox="1">
            <a:spLocks noChangeArrowheads="1"/>
          </p:cNvSpPr>
          <p:nvPr/>
        </p:nvSpPr>
        <p:spPr bwMode="auto">
          <a:xfrm>
            <a:off x="971550" y="44370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619" name="Text Box 139"/>
          <p:cNvSpPr txBox="1">
            <a:spLocks noChangeArrowheads="1"/>
          </p:cNvSpPr>
          <p:nvPr/>
        </p:nvSpPr>
        <p:spPr bwMode="auto">
          <a:xfrm>
            <a:off x="2843213" y="2420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D93-6A42-45BD-9523-E7D89AF83183}" type="slidenum">
              <a:rPr lang="en-GB" altLang="pl-PL" smtClean="0"/>
              <a:pPr/>
              <a:t>20</a:t>
            </a:fld>
            <a:endParaRPr lang="en-GB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pl-PL" smtClean="0"/>
              <a:t>ZSE -SYSTEMY BAZ DANYCH</a:t>
            </a:r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4055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Schemat</a:t>
            </a:r>
          </a:p>
        </p:txBody>
      </p:sp>
      <p:graphicFrame>
        <p:nvGraphicFramePr>
          <p:cNvPr id="22621" name="Group 93"/>
          <p:cNvGraphicFramePr>
            <a:graphicFrameLocks noGrp="1"/>
          </p:cNvGraphicFramePr>
          <p:nvPr/>
        </p:nvGraphicFramePr>
        <p:xfrm>
          <a:off x="533400" y="2987675"/>
          <a:ext cx="1600200" cy="1727201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402765329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Pracownicy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47893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617944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Nazwisko pracownika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03868"/>
                  </a:ext>
                </a:extLst>
              </a:tr>
            </a:tbl>
          </a:graphicData>
        </a:graphic>
      </p:graphicFrame>
      <p:graphicFrame>
        <p:nvGraphicFramePr>
          <p:cNvPr id="22597" name="Group 69"/>
          <p:cNvGraphicFramePr>
            <a:graphicFrameLocks noGrp="1"/>
          </p:cNvGraphicFramePr>
          <p:nvPr/>
        </p:nvGraphicFramePr>
        <p:xfrm>
          <a:off x="4800600" y="2454275"/>
          <a:ext cx="1447800" cy="2879727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31045369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Oceny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443498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201683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579734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Typ oceny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824473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ocena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431148"/>
                  </a:ext>
                </a:extLst>
              </a:tr>
            </a:tbl>
          </a:graphicData>
        </a:graphic>
      </p:graphicFrame>
      <p:graphicFrame>
        <p:nvGraphicFramePr>
          <p:cNvPr id="22605" name="Group 77"/>
          <p:cNvGraphicFramePr>
            <a:graphicFrameLocks noGrp="1"/>
          </p:cNvGraphicFramePr>
          <p:nvPr/>
        </p:nvGraphicFramePr>
        <p:xfrm>
          <a:off x="7086600" y="2987675"/>
          <a:ext cx="1447800" cy="1727201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85661045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346731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studenta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661932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581041"/>
                  </a:ext>
                </a:extLst>
              </a:tr>
            </a:tbl>
          </a:graphicData>
        </a:graphic>
      </p:graphicFrame>
      <p:graphicFrame>
        <p:nvGraphicFramePr>
          <p:cNvPr id="22619" name="Group 91"/>
          <p:cNvGraphicFramePr>
            <a:graphicFrameLocks noGrp="1"/>
          </p:cNvGraphicFramePr>
          <p:nvPr/>
        </p:nvGraphicFramePr>
        <p:xfrm>
          <a:off x="2819400" y="2454275"/>
          <a:ext cx="1295400" cy="172720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161028948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Przedmioty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34344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Przedmiot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223197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 pracownika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86"/>
                  </a:ext>
                </a:extLst>
              </a:tr>
            </a:tbl>
          </a:graphicData>
        </a:graphic>
      </p:graphicFrame>
      <p:cxnSp>
        <p:nvCxnSpPr>
          <p:cNvPr id="22598" name="AutoShape 70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4114800" y="3317875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4" name="AutoShape 76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2133600" y="3851275"/>
            <a:ext cx="685800" cy="428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6" name="AutoShape 78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6248400" y="3851275"/>
            <a:ext cx="838200" cy="428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4038600" y="30114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2514600" y="36210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6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2610" name="Text Box 82"/>
          <p:cNvSpPr txBox="1">
            <a:spLocks noChangeArrowheads="1"/>
          </p:cNvSpPr>
          <p:nvPr/>
        </p:nvSpPr>
        <p:spPr bwMode="auto">
          <a:xfrm>
            <a:off x="2133600" y="35448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4419600" y="30114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6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2612" name="Text Box 84"/>
          <p:cNvSpPr txBox="1">
            <a:spLocks noChangeArrowheads="1"/>
          </p:cNvSpPr>
          <p:nvPr/>
        </p:nvSpPr>
        <p:spPr bwMode="auto">
          <a:xfrm>
            <a:off x="6705600" y="35448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613" name="Text Box 85"/>
          <p:cNvSpPr txBox="1">
            <a:spLocks noChangeArrowheads="1"/>
          </p:cNvSpPr>
          <p:nvPr/>
        </p:nvSpPr>
        <p:spPr bwMode="auto">
          <a:xfrm>
            <a:off x="6172200" y="36210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6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9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Przysięga </a:t>
            </a:r>
            <a:r>
              <a:rPr lang="pl-PL" altLang="pl-PL" dirty="0" smtClean="0"/>
              <a:t>normalizacji </a:t>
            </a:r>
            <a:r>
              <a:rPr lang="pl-PL" altLang="pl-PL" dirty="0" smtClean="0">
                <a:sym typeface="Wingdings" panose="05000000000000000000" pitchFamily="2" charset="2"/>
              </a:rPr>
              <a:t></a:t>
            </a:r>
            <a:endParaRPr lang="pl-PL" altLang="pl-PL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000" dirty="0"/>
              <a:t>Bez powtórzeń</a:t>
            </a:r>
          </a:p>
          <a:p>
            <a:r>
              <a:rPr lang="pl-PL" altLang="pl-PL" sz="2000" dirty="0"/>
              <a:t>Pola zależą od klucza</a:t>
            </a:r>
          </a:p>
          <a:p>
            <a:r>
              <a:rPr lang="pl-PL" altLang="pl-PL" sz="2000" dirty="0"/>
              <a:t>Od całego klucza</a:t>
            </a:r>
          </a:p>
          <a:p>
            <a:r>
              <a:rPr lang="pl-PL" altLang="pl-PL" sz="2000" dirty="0"/>
              <a:t>I niczego innego, tylko </a:t>
            </a:r>
            <a:r>
              <a:rPr lang="pl-PL" altLang="pl-PL" sz="2000" dirty="0" smtClean="0"/>
              <a:t>klucza</a:t>
            </a:r>
            <a:endParaRPr lang="pl-PL" altLang="pl-PL" sz="2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3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6AC5-BB91-47A8-B2F5-E4A26EDEE391}" type="slidenum">
              <a:rPr lang="en-GB" altLang="pl-PL"/>
              <a:pPr/>
              <a:t>23</a:t>
            </a:fld>
            <a:endParaRPr lang="en-GB" altLang="pl-PL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648186"/>
          </a:xfrm>
        </p:spPr>
        <p:txBody>
          <a:bodyPr>
            <a:noAutofit/>
          </a:bodyPr>
          <a:lstStyle/>
          <a:p>
            <a:r>
              <a:rPr lang="pl-PL" altLang="pl-PL" sz="4300" dirty="0"/>
              <a:t>Przykład pola nieelementarnego</a:t>
            </a:r>
            <a:endParaRPr lang="en-GB" altLang="pl-PL" sz="43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0357" y="2096533"/>
            <a:ext cx="7586403" cy="3636723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None/>
            </a:pPr>
            <a:r>
              <a:rPr lang="pl-PL" altLang="pl-PL" dirty="0"/>
              <a:t>	Pole </a:t>
            </a:r>
            <a:r>
              <a:rPr lang="pl-PL" altLang="pl-PL" b="1" i="1" dirty="0">
                <a:solidFill>
                  <a:schemeClr val="accent1">
                    <a:lumMod val="50000"/>
                  </a:schemeClr>
                </a:solidFill>
              </a:rPr>
              <a:t>adres</a:t>
            </a:r>
            <a:r>
              <a:rPr lang="pl-PL" altLang="pl-PL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altLang="pl-PL" dirty="0"/>
              <a:t>w tabeli </a:t>
            </a:r>
            <a:r>
              <a:rPr lang="pl-PL" altLang="pl-PL" b="1" dirty="0">
                <a:solidFill>
                  <a:schemeClr val="accent1">
                    <a:lumMod val="50000"/>
                  </a:schemeClr>
                </a:solidFill>
              </a:rPr>
              <a:t>OBYWATEL</a:t>
            </a:r>
            <a:r>
              <a:rPr lang="pl-PL" altLang="pl-PL" dirty="0"/>
              <a:t> może być w niektórych zastosowaniach polem atomowym lub nieatomowym (elementarnym, </a:t>
            </a:r>
            <a:r>
              <a:rPr lang="pl-PL" altLang="pl-PL" dirty="0" err="1"/>
              <a:t>nieelemen-tarnym</a:t>
            </a:r>
            <a:r>
              <a:rPr lang="pl-PL" altLang="pl-PL" dirty="0"/>
              <a:t>) w zależności od zastosowań bazy danych np. w ewidencji obywateli dla celów sporządzania listy wyborców w okręgach wyborczych lub list poborowych pole to może być </a:t>
            </a:r>
            <a:r>
              <a:rPr lang="pl-PL" altLang="pl-PL" dirty="0" err="1"/>
              <a:t>nieelemetarnym</a:t>
            </a:r>
            <a:r>
              <a:rPr lang="pl-PL" altLang="pl-PL" dirty="0"/>
              <a:t> – może wymagać dostępu do części atrybutu adres, </a:t>
            </a:r>
            <a:r>
              <a:rPr lang="pl-PL" altLang="pl-PL" dirty="0" err="1"/>
              <a:t>t.j</a:t>
            </a:r>
            <a:r>
              <a:rPr lang="pl-PL" altLang="pl-PL" dirty="0"/>
              <a:t>. np</a:t>
            </a:r>
            <a:r>
              <a:rPr lang="pl-PL" altLang="pl-PL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pl-PL" altLang="pl-PL" b="1" i="1" dirty="0" err="1">
                <a:solidFill>
                  <a:schemeClr val="accent1">
                    <a:lumMod val="50000"/>
                  </a:schemeClr>
                </a:solidFill>
              </a:rPr>
              <a:t>adres_ulica</a:t>
            </a:r>
            <a:r>
              <a:rPr lang="pl-PL" altLang="pl-PL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altLang="pl-PL" b="1" i="1" dirty="0" err="1">
                <a:solidFill>
                  <a:schemeClr val="accent1">
                    <a:lumMod val="50000"/>
                  </a:schemeClr>
                </a:solidFill>
              </a:rPr>
              <a:t>adres_nr_domu</a:t>
            </a:r>
            <a:r>
              <a:rPr lang="pl-PL" altLang="pl-PL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altLang="pl-PL" b="1" i="1" dirty="0" err="1">
                <a:solidFill>
                  <a:schemeClr val="accent1">
                    <a:lumMod val="50000"/>
                  </a:schemeClr>
                </a:solidFill>
              </a:rPr>
              <a:t>adres_nr_mieszkania</a:t>
            </a:r>
            <a:endParaRPr lang="en-GB" altLang="pl-PL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1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/>
              <a:t>Mając dane w tabeli, doprowadź do 3 NF:</a:t>
            </a:r>
          </a:p>
          <a:p>
            <a:pPr marL="0" indent="0">
              <a:buNone/>
            </a:pPr>
            <a:r>
              <a:rPr lang="pl-PL" dirty="0" smtClean="0"/>
              <a:t>A)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B)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ZSE -SYSTEMY BAZ DANYCH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24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22692"/>
              </p:ext>
            </p:extLst>
          </p:nvPr>
        </p:nvGraphicFramePr>
        <p:xfrm>
          <a:off x="323528" y="2780928"/>
          <a:ext cx="8280923" cy="7671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82989">
                  <a:extLst>
                    <a:ext uri="{9D8B030D-6E8A-4147-A177-3AD203B41FA5}">
                      <a16:colId xmlns:a16="http://schemas.microsoft.com/office/drawing/2014/main" val="2171356438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1572369867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947165165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4173746810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2485676290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2897346802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1724980966"/>
                    </a:ext>
                  </a:extLst>
                </a:gridCol>
              </a:tblGrid>
              <a:tr h="767122"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IMIE I NAZIWKO LEKARZA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IMIE I NAZWISKO PACJENTA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ADRES PACJENTA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PESEL PACJENTA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SPECJALIZACJA LEKARZA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DATA I</a:t>
                      </a:r>
                      <a:r>
                        <a:rPr lang="pl-PL" sz="1100" b="0" baseline="0" dirty="0" smtClean="0"/>
                        <a:t> GODZINA </a:t>
                      </a:r>
                      <a:r>
                        <a:rPr lang="pl-PL" sz="1100" b="0" dirty="0" smtClean="0"/>
                        <a:t>WIZYTY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NR_GABINETU</a:t>
                      </a:r>
                      <a:endParaRPr lang="pl-PL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523255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7574"/>
              </p:ext>
            </p:extLst>
          </p:nvPr>
        </p:nvGraphicFramePr>
        <p:xfrm>
          <a:off x="432728" y="4236796"/>
          <a:ext cx="8280923" cy="7671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82989">
                  <a:extLst>
                    <a:ext uri="{9D8B030D-6E8A-4147-A177-3AD203B41FA5}">
                      <a16:colId xmlns:a16="http://schemas.microsoft.com/office/drawing/2014/main" val="2171356438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1572369867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947165165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4173746810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2485676290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2897346802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1724980966"/>
                    </a:ext>
                  </a:extLst>
                </a:gridCol>
              </a:tblGrid>
              <a:tr h="767122"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NAZWA PRODUKTU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CENA PRODUKTU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GATUNEK PRODUKTU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IMIE I NAZWISKO KLIENTA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ADRES KLIENTA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DATA_ZAMOWIENIA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/>
                        <a:t>ILOSC</a:t>
                      </a:r>
                      <a:r>
                        <a:rPr lang="pl-PL" sz="1100" b="0" baseline="0" dirty="0" smtClean="0"/>
                        <a:t> ZAMOWIENIA</a:t>
                      </a:r>
                      <a:endParaRPr lang="pl-PL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52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8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Rozwiązanie 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Rozwiązanie </a:t>
            </a:r>
            <a:r>
              <a:rPr lang="pl-PL" dirty="0"/>
              <a:t>B -samodzielnie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25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43" y="2132856"/>
            <a:ext cx="63912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Normalizacja a wydajność</a:t>
            </a:r>
            <a:endParaRPr lang="pl-P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" y="1844824"/>
            <a:ext cx="8298502" cy="345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26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566124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err="1"/>
              <a:t>Relational</a:t>
            </a:r>
            <a:r>
              <a:rPr lang="pl-PL" i="1" dirty="0"/>
              <a:t> Database Management System, RDBMS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18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59" y="1845734"/>
            <a:ext cx="7637473" cy="3239450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support.microsoft.com/pl-pl/kb/283878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b="1" dirty="0" smtClean="0"/>
              <a:t>Umiejętności z lekcji: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wymienić i wyjaśnić anomalie w bazach danych (może być na przykładzie)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Ile jest wszystkich postaci normalnych?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Wyjaśnić na czym polega 1NF, 2NF i 3NF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Mając tabelę nieznormalizowaną przejść do 3 NF.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6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Postacie normalne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Istnieją sposoby ustalenia czy dany schemat bazy danych jest „znormalizowany”, a jeżeli jest to jak bardzo. Jednym ze sposobów jest przyrównanie danej bazy do schematów zwanych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postaciami normalnymi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/>
              <a:t>(ang. </a:t>
            </a:r>
            <a:r>
              <a:rPr lang="pl-PL" b="1" dirty="0" err="1"/>
              <a:t>normal</a:t>
            </a:r>
            <a:r>
              <a:rPr lang="pl-PL" b="1" dirty="0"/>
              <a:t> </a:t>
            </a:r>
            <a:r>
              <a:rPr lang="pl-PL" b="1" dirty="0" err="1"/>
              <a:t>forms</a:t>
            </a:r>
            <a:r>
              <a:rPr lang="pl-PL" dirty="0"/>
              <a:t> lub </a:t>
            </a:r>
            <a:r>
              <a:rPr lang="pl-PL" b="1" dirty="0"/>
              <a:t>NF</a:t>
            </a:r>
            <a:r>
              <a:rPr lang="pl-PL" dirty="0"/>
              <a:t>). Normalizacja bazy danych do konkretnej postaci może wymagać rozbicia dużych tabel na mniejsze i przy każdym wykonywaniu zapytania do bazy danych ponownego ich łączenia. Zmniejsza to wydajność, więc w niektórych przypadkach świadoma denormalizacja (stan bez normalizacji) jest lepsza – zwłaszcza w systemach niekorzystających z </a:t>
            </a:r>
            <a:r>
              <a:rPr lang="pl-PL" b="1" dirty="0"/>
              <a:t>modelu relacyjnego </a:t>
            </a:r>
            <a:r>
              <a:rPr lang="pl-PL" dirty="0"/>
              <a:t>(np. OLAP</a:t>
            </a:r>
            <a:r>
              <a:rPr lang="pl-PL" dirty="0" smtClean="0"/>
              <a:t>).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Celem normalizacji baz danych jest unikanie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anomalii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5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4</a:t>
            </a:fld>
            <a:endParaRPr lang="pl-PL"/>
          </a:p>
        </p:txBody>
      </p: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pl-PL" dirty="0" smtClean="0"/>
              <a:t>Anomalie na przykładzie</a:t>
            </a:r>
            <a:endParaRPr lang="pl-PL" dirty="0"/>
          </a:p>
        </p:txBody>
      </p:sp>
      <p:sp>
        <p:nvSpPr>
          <p:cNvPr id="13" name="Symbol zastępczy zawartości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Załóżmy, że mamy następującą strukturę bazy książek w bibliotece: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tej bazie wystąpią następujące anomalie: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15" name="Symbol zastępczy numeru slajdu 4"/>
          <p:cNvSpPr txBox="1">
            <a:spLocks/>
          </p:cNvSpPr>
          <p:nvPr/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0466E2-DEFB-43AB-8EFB-4CD57F3A8EB0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7632848" cy="34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55" y="3429000"/>
            <a:ext cx="7718053" cy="258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2699792" y="6442066"/>
            <a:ext cx="3617103" cy="365125"/>
          </a:xfrm>
        </p:spPr>
        <p:txBody>
          <a:bodyPr/>
          <a:lstStyle/>
          <a:p>
            <a:r>
              <a:rPr lang="pl-PL" dirty="0" smtClean="0"/>
              <a:t>ZSE -SYSTEMY BAZ DANYCH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8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Anomalie baz danych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Redundancja</a:t>
            </a:r>
            <a:r>
              <a:rPr lang="pl-PL" dirty="0" smtClean="0"/>
              <a:t> </a:t>
            </a:r>
            <a:r>
              <a:rPr lang="pl-PL" dirty="0"/>
              <a:t>— ta sama informacja jest niepotrzebnie </a:t>
            </a:r>
            <a:r>
              <a:rPr lang="pl-PL" dirty="0" smtClean="0"/>
              <a:t>przechowywana w </a:t>
            </a:r>
            <a:r>
              <a:rPr lang="pl-PL" dirty="0"/>
              <a:t>kilku krotkach.</a:t>
            </a:r>
          </a:p>
          <a:p>
            <a:pPr algn="just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Anomalia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modyfikacji </a:t>
            </a:r>
            <a:r>
              <a:rPr lang="pl-PL" dirty="0"/>
              <a:t>— informacja zostanie zmodyfikowana w </a:t>
            </a:r>
            <a:r>
              <a:rPr lang="pl-PL" dirty="0" smtClean="0"/>
              <a:t>pewnych krotkach</a:t>
            </a:r>
            <a:r>
              <a:rPr lang="pl-PL" dirty="0"/>
              <a:t>, a w innych nie. Która informacja jest wówczas prawdziwa?</a:t>
            </a:r>
          </a:p>
          <a:p>
            <a:pPr algn="just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Anomalia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usuwania </a:t>
            </a:r>
            <a:r>
              <a:rPr lang="pl-PL" dirty="0"/>
              <a:t>— usuwanie </a:t>
            </a:r>
            <a:r>
              <a:rPr lang="pl-PL" dirty="0" smtClean="0"/>
              <a:t>części </a:t>
            </a:r>
            <a:r>
              <a:rPr lang="pl-PL" dirty="0"/>
              <a:t>informacji powoduje </a:t>
            </a:r>
            <a:r>
              <a:rPr lang="pl-PL" dirty="0" smtClean="0"/>
              <a:t>utratę </a:t>
            </a:r>
            <a:r>
              <a:rPr lang="pl-PL" dirty="0"/>
              <a:t>innej </a:t>
            </a:r>
            <a:r>
              <a:rPr lang="pl-PL" dirty="0" smtClean="0"/>
              <a:t>informacji</a:t>
            </a:r>
            <a:r>
              <a:rPr lang="pl-PL" dirty="0"/>
              <a:t>, której nie </a:t>
            </a:r>
            <a:r>
              <a:rPr lang="pl-PL" dirty="0" smtClean="0"/>
              <a:t>chcielibyśmy stracić.</a:t>
            </a:r>
            <a:endParaRPr lang="pl-PL" dirty="0"/>
          </a:p>
          <a:p>
            <a:pPr algn="just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Anomalia doł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ą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czania </a:t>
            </a:r>
            <a:r>
              <a:rPr lang="pl-PL" dirty="0"/>
              <a:t>— wprowadzenie pewnej informacji jest </a:t>
            </a:r>
            <a:r>
              <a:rPr lang="pl-PL" dirty="0" smtClean="0"/>
              <a:t>możliwe tylko wtedy</a:t>
            </a:r>
            <a:r>
              <a:rPr lang="pl-PL" dirty="0"/>
              <a:t>, gdy </a:t>
            </a:r>
            <a:r>
              <a:rPr lang="pl-PL" dirty="0" smtClean="0"/>
              <a:t>jednocześnie </a:t>
            </a:r>
            <a:r>
              <a:rPr lang="pl-PL" dirty="0"/>
              <a:t>wprowadzamy </a:t>
            </a:r>
            <a:r>
              <a:rPr lang="pl-PL" dirty="0" smtClean="0"/>
              <a:t>jakąś inną informacj</a:t>
            </a:r>
            <a:r>
              <a:rPr lang="pl-PL" dirty="0"/>
              <a:t>ę</a:t>
            </a:r>
            <a:r>
              <a:rPr lang="pl-PL" dirty="0" smtClean="0"/>
              <a:t>, </a:t>
            </a:r>
            <a:r>
              <a:rPr lang="pl-PL" dirty="0"/>
              <a:t>która </a:t>
            </a:r>
            <a:r>
              <a:rPr lang="pl-PL" dirty="0" smtClean="0"/>
              <a:t>może być </a:t>
            </a:r>
            <a:r>
              <a:rPr lang="pl-PL" dirty="0"/>
              <a:t>obecnie </a:t>
            </a:r>
            <a:r>
              <a:rPr lang="pl-PL" dirty="0" smtClean="0"/>
              <a:t>niedost</a:t>
            </a:r>
            <a:r>
              <a:rPr lang="pl-PL" dirty="0"/>
              <a:t>ę</a:t>
            </a:r>
            <a:r>
              <a:rPr lang="pl-PL" dirty="0" smtClean="0"/>
              <a:t>pna</a:t>
            </a:r>
            <a:r>
              <a:rPr lang="pl-PL" dirty="0"/>
              <a:t>.</a:t>
            </a:r>
          </a:p>
          <a:p>
            <a:pPr algn="just"/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3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Postacie normalne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Edgar Frank </a:t>
            </a:r>
            <a:r>
              <a:rPr lang="pl-PL" sz="2800" dirty="0" err="1"/>
              <a:t>Codd</a:t>
            </a:r>
            <a:r>
              <a:rPr lang="pl-PL" sz="2800" dirty="0"/>
              <a:t> (twórca normalizacji) początkowo wymyślił 3 postacie normalne: </a:t>
            </a:r>
            <a:r>
              <a:rPr lang="pl-PL" sz="2800" b="1" dirty="0"/>
              <a:t>1NF, 2NF i 3NF</a:t>
            </a:r>
            <a:r>
              <a:rPr lang="pl-PL" sz="2800" dirty="0"/>
              <a:t>. Obecnie istnieją jeszcze inne postacie, ale 3NF jest powszechnie uznawana za wystarczającą do większości projektów. Większość tabel spełniając postać 3NF, spełnia także BCNF (ang. </a:t>
            </a:r>
            <a:r>
              <a:rPr lang="pl-PL" sz="2800" dirty="0" err="1"/>
              <a:t>Boyce-Codd</a:t>
            </a:r>
            <a:r>
              <a:rPr lang="pl-PL" sz="2800" dirty="0"/>
              <a:t> </a:t>
            </a:r>
            <a:r>
              <a:rPr lang="pl-PL" sz="2800" dirty="0" err="1"/>
              <a:t>normal</a:t>
            </a:r>
            <a:r>
              <a:rPr lang="pl-PL" sz="2800" dirty="0"/>
              <a:t> form). </a:t>
            </a:r>
            <a:r>
              <a:rPr lang="pl-PL" sz="2800" b="1" dirty="0"/>
              <a:t>4NF i 5NF</a:t>
            </a:r>
            <a:r>
              <a:rPr lang="pl-PL" sz="2800" dirty="0"/>
              <a:t> są następnymi rozszerzeniami, a </a:t>
            </a:r>
            <a:r>
              <a:rPr lang="pl-PL" sz="2800" b="1" dirty="0"/>
              <a:t>6NF</a:t>
            </a:r>
            <a:r>
              <a:rPr lang="pl-PL" sz="2800" dirty="0"/>
              <a:t> jest używana do baz uwzględniających w modelu relacyjnym wymiar czasowy.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5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Pierwsza postać normalna 1NF</a:t>
            </a:r>
            <a:br>
              <a:rPr lang="pl-PL" b="1" dirty="0"/>
            </a:b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7</a:t>
            </a:fld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54596" y="1124744"/>
            <a:ext cx="8558336" cy="1800200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60000"/>
                  <a:shade val="99000"/>
                  <a:satMod val="120000"/>
                  <a:lumMod val="0"/>
                  <a:lumOff val="100000"/>
                </a:schemeClr>
              </a:gs>
              <a:gs pos="100000">
                <a:schemeClr val="accent1">
                  <a:tint val="55000"/>
                  <a:satMod val="14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2400" dirty="0"/>
              <a:t>Mówimy, że tabela (encja) jest w </a:t>
            </a:r>
            <a:r>
              <a:rPr lang="pl-PL" sz="2400" b="1" dirty="0"/>
              <a:t>pierwszej postaci normalnej, kiedy wiersz przechowuje informacje o pojedynczym obiekcie, nie zawiera kolekcji, posiada klucz główny (kolumnę lub grupę kolumn jednoznacznie identyfikujących go w zbiorze) a dane są atomowe</a:t>
            </a:r>
            <a:r>
              <a:rPr lang="pl-PL" sz="2400" dirty="0"/>
              <a:t>.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17701" y="3068960"/>
            <a:ext cx="8689404" cy="2924944"/>
          </a:xfrm>
          <a:prstGeom prst="roundRect">
            <a:avLst/>
          </a:prstGeom>
          <a:solidFill>
            <a:srgbClr val="F1FAFD"/>
          </a:solidFill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300" b="1" dirty="0"/>
              <a:t>Pierwsza postać normalna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/>
              <a:t>Wyeliminuj powtarzające się grupy w poszczególnych tabelach.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/>
              <a:t>Utwórz osobną tabelę dla każdego zestawu powiązanych danych.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/>
              <a:t>Zidentyfikuj każdy zestaw powiązanych danych za pomocą klucza podstawowego. 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6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Druga </a:t>
            </a:r>
            <a:r>
              <a:rPr lang="pl-PL" b="1" dirty="0"/>
              <a:t>postać normalna 2NF</a:t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8</a:t>
            </a:fld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20440" y="1340768"/>
            <a:ext cx="8280920" cy="2160240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60000"/>
                  <a:shade val="99000"/>
                  <a:satMod val="120000"/>
                  <a:lumMod val="0"/>
                  <a:lumOff val="100000"/>
                </a:schemeClr>
              </a:gs>
              <a:gs pos="100000">
                <a:schemeClr val="accent1">
                  <a:tint val="55000"/>
                  <a:satMod val="14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2 NF - tabela </a:t>
            </a:r>
            <a:r>
              <a:rPr lang="pl-PL" sz="2400" b="1" dirty="0">
                <a:solidFill>
                  <a:schemeClr val="tx1"/>
                </a:solidFill>
              </a:rPr>
              <a:t>powinna przechowywać dane dotyczące tylko konkretnej klasy obiektów.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645024"/>
            <a:ext cx="8689404" cy="258772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1000"/>
            </a:schemeClr>
          </a:solidFill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400" b="1" dirty="0"/>
              <a:t>Druga postać normalna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Utwórz osobne tabele dla zestawów wartości dotyczących wielu rekordów.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Powiąż te tabele za pomocą klucza obcego.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95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9514" y="326600"/>
            <a:ext cx="7277432" cy="900649"/>
          </a:xfrm>
        </p:spPr>
        <p:txBody>
          <a:bodyPr>
            <a:normAutofit/>
          </a:bodyPr>
          <a:lstStyle/>
          <a:p>
            <a:r>
              <a:rPr lang="pl-PL" b="1" dirty="0"/>
              <a:t>Trzecia postać normalna 3NF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66E2-DEFB-43AB-8EFB-4CD57F3A8EB0}" type="slidenum">
              <a:rPr lang="pl-PL" smtClean="0"/>
              <a:t>9</a:t>
            </a:fld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20440" y="1340768"/>
            <a:ext cx="8472040" cy="2160240"/>
          </a:xfrm>
          <a:prstGeom prst="roundRect">
            <a:avLst/>
          </a:prstGeom>
          <a:gradFill>
            <a:gsLst>
              <a:gs pos="0">
                <a:schemeClr val="accent1">
                  <a:tint val="65000"/>
                  <a:shade val="92000"/>
                  <a:satMod val="130000"/>
                  <a:lumMod val="0"/>
                  <a:lumOff val="100000"/>
                  <a:alpha val="76000"/>
                </a:schemeClr>
              </a:gs>
              <a:gs pos="100000">
                <a:schemeClr val="accent1">
                  <a:tint val="60000"/>
                  <a:shade val="99000"/>
                  <a:satMod val="120000"/>
                  <a:alpha val="0"/>
                </a:schemeClr>
              </a:gs>
              <a:gs pos="100000">
                <a:schemeClr val="accent1">
                  <a:tint val="55000"/>
                  <a:satMod val="14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2400" dirty="0"/>
              <a:t>Trzecia postać normalna głosi, że </a:t>
            </a:r>
            <a:r>
              <a:rPr lang="pl-PL" sz="2400" b="1" dirty="0"/>
              <a:t>kolumna informacyjna nie należąca do klucza nie zależy też od innej kolumny informacyjnej</a:t>
            </a:r>
            <a:r>
              <a:rPr lang="pl-PL" sz="2400" dirty="0"/>
              <a:t>, nie należącej do klucza. Czyli każdy niekluczowy argument jest bezpośrednio zależny tylko od klucza głównego a nie od innej kolumny.</a:t>
            </a:r>
            <a:endParaRPr lang="pl-P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645024"/>
            <a:ext cx="8689404" cy="258772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400" b="1" dirty="0"/>
              <a:t>Trzecia postać normalna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Wyeliminuj pola, które nie zależą od klucza.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ZSE -SYSTEMY BAZ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6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421</TotalTime>
  <Words>1553</Words>
  <Application>Microsoft Office PowerPoint</Application>
  <PresentationFormat>Pokaz na ekranie (4:3)</PresentationFormat>
  <Paragraphs>526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Retrospekcja</vt:lpstr>
      <vt:lpstr>NORMALIZOWANIE BAZY DANYCH</vt:lpstr>
      <vt:lpstr>Normalizacja bazy</vt:lpstr>
      <vt:lpstr>Postacie normalne</vt:lpstr>
      <vt:lpstr>Anomalie na przykładzie</vt:lpstr>
      <vt:lpstr>Anomalie baz danych </vt:lpstr>
      <vt:lpstr>Postacie normalne</vt:lpstr>
      <vt:lpstr>Pierwsza postać normalna 1NF </vt:lpstr>
      <vt:lpstr> Druga postać normalna 2NF  </vt:lpstr>
      <vt:lpstr>Trzecia postać normalna 3NF</vt:lpstr>
      <vt:lpstr>Przykład:  Nieznormalizowany zbiór danych</vt:lpstr>
      <vt:lpstr>Etapy normalizacji</vt:lpstr>
      <vt:lpstr>Zależność funkcyjna</vt:lpstr>
      <vt:lpstr>Pierwsza postać normalna</vt:lpstr>
      <vt:lpstr>Nieznormalizowany zbiór danych z usuniętymi powtarzającymi się danymi</vt:lpstr>
      <vt:lpstr>Tabele w pierwszej postaci normalnej</vt:lpstr>
      <vt:lpstr>Druga postać normalna</vt:lpstr>
      <vt:lpstr>Tabele w drugiej postaci normalnej</vt:lpstr>
      <vt:lpstr>Trzecia postać normalna</vt:lpstr>
      <vt:lpstr>Przejście do trzeciej postaci normalnej</vt:lpstr>
      <vt:lpstr>Tabele w trzeciej postaci normalnej</vt:lpstr>
      <vt:lpstr>Schemat</vt:lpstr>
      <vt:lpstr>Przysięga normalizacji </vt:lpstr>
      <vt:lpstr>Przykład pola nieelementarnego</vt:lpstr>
      <vt:lpstr>ZADANIE</vt:lpstr>
      <vt:lpstr>Rozwiązanie A)</vt:lpstr>
      <vt:lpstr>Normalizacja a wydajność</vt:lpstr>
      <vt:lpstr>Źródło: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nauczyciel</dc:creator>
  <cp:lastModifiedBy>Użytkownik systemu Windows</cp:lastModifiedBy>
  <cp:revision>74</cp:revision>
  <dcterms:created xsi:type="dcterms:W3CDTF">2016-09-29T05:10:32Z</dcterms:created>
  <dcterms:modified xsi:type="dcterms:W3CDTF">2019-10-08T11:17:33Z</dcterms:modified>
</cp:coreProperties>
</file>