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0"/>
  </p:notesMasterIdLst>
  <p:handoutMasterIdLst>
    <p:handoutMasterId r:id="rId31"/>
  </p:handoutMasterIdLst>
  <p:sldIdLst>
    <p:sldId id="256" r:id="rId2"/>
    <p:sldId id="271" r:id="rId3"/>
    <p:sldId id="292" r:id="rId4"/>
    <p:sldId id="286" r:id="rId5"/>
    <p:sldId id="269" r:id="rId6"/>
    <p:sldId id="273" r:id="rId7"/>
    <p:sldId id="287" r:id="rId8"/>
    <p:sldId id="288" r:id="rId9"/>
    <p:sldId id="291" r:id="rId10"/>
    <p:sldId id="278" r:id="rId11"/>
    <p:sldId id="262" r:id="rId12"/>
    <p:sldId id="276" r:id="rId13"/>
    <p:sldId id="264" r:id="rId14"/>
    <p:sldId id="272" r:id="rId15"/>
    <p:sldId id="277" r:id="rId16"/>
    <p:sldId id="279" r:id="rId17"/>
    <p:sldId id="265" r:id="rId18"/>
    <p:sldId id="280" r:id="rId19"/>
    <p:sldId id="281" r:id="rId20"/>
    <p:sldId id="282" r:id="rId21"/>
    <p:sldId id="275" r:id="rId22"/>
    <p:sldId id="266" r:id="rId23"/>
    <p:sldId id="283" r:id="rId24"/>
    <p:sldId id="267" r:id="rId25"/>
    <p:sldId id="284" r:id="rId26"/>
    <p:sldId id="268" r:id="rId27"/>
    <p:sldId id="285" r:id="rId28"/>
    <p:sldId id="29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9" autoAdjust="0"/>
  </p:normalViewPr>
  <p:slideViewPr>
    <p:cSldViewPr>
      <p:cViewPr varScale="1">
        <p:scale>
          <a:sx n="83" d="100"/>
          <a:sy n="83" d="100"/>
        </p:scale>
        <p:origin x="145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12750D-4F0B-40E2-ABDC-A985094BE03B}" type="datetimeFigureOut">
              <a:rPr lang="pl-PL" smtClean="0"/>
              <a:t>30.09.2019</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9317EF-0D25-4D18-B625-71DF7DBC90F3}" type="slidenum">
              <a:rPr lang="pl-PL" smtClean="0"/>
              <a:t>‹#›</a:t>
            </a:fld>
            <a:endParaRPr lang="pl-PL"/>
          </a:p>
        </p:txBody>
      </p:sp>
    </p:spTree>
    <p:extLst>
      <p:ext uri="{BB962C8B-B14F-4D97-AF65-F5344CB8AC3E}">
        <p14:creationId xmlns:p14="http://schemas.microsoft.com/office/powerpoint/2010/main" val="3731453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AF7EE-C7F0-4EAE-AE82-F7DC1B36CCCC}" type="datetimeFigureOut">
              <a:rPr lang="pl-PL" smtClean="0"/>
              <a:t>30.09.2019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07334-DA1B-42BB-B354-B7D3CC236AB8}" type="slidenum">
              <a:rPr lang="pl-PL" smtClean="0"/>
              <a:t>‹#›</a:t>
            </a:fld>
            <a:endParaRPr lang="pl-PL"/>
          </a:p>
        </p:txBody>
      </p:sp>
    </p:spTree>
    <p:extLst>
      <p:ext uri="{BB962C8B-B14F-4D97-AF65-F5344CB8AC3E}">
        <p14:creationId xmlns:p14="http://schemas.microsoft.com/office/powerpoint/2010/main" val="1501959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Tahoma" pitchFamily="34" charset="0"/>
              </a:defRPr>
            </a:lvl1pPr>
            <a:lvl2pPr marL="742950" indent="-285750">
              <a:defRPr sz="4400">
                <a:solidFill>
                  <a:schemeClr val="tx1"/>
                </a:solidFill>
                <a:latin typeface="Tahoma" pitchFamily="34" charset="0"/>
              </a:defRPr>
            </a:lvl2pPr>
            <a:lvl3pPr marL="1143000" indent="-228600">
              <a:defRPr sz="4400">
                <a:solidFill>
                  <a:schemeClr val="tx1"/>
                </a:solidFill>
                <a:latin typeface="Tahoma" pitchFamily="34" charset="0"/>
              </a:defRPr>
            </a:lvl3pPr>
            <a:lvl4pPr marL="1600200" indent="-228600">
              <a:defRPr sz="4400">
                <a:solidFill>
                  <a:schemeClr val="tx1"/>
                </a:solidFill>
                <a:latin typeface="Tahoma" pitchFamily="34" charset="0"/>
              </a:defRPr>
            </a:lvl4pPr>
            <a:lvl5pPr marL="2057400" indent="-228600">
              <a:defRPr sz="4400">
                <a:solidFill>
                  <a:schemeClr val="tx1"/>
                </a:solidFill>
                <a:latin typeface="Tahoma" pitchFamily="34" charset="0"/>
              </a:defRPr>
            </a:lvl5pPr>
            <a:lvl6pPr marL="2514600" indent="-228600" eaLnBrk="0" fontAlgn="base" hangingPunct="0">
              <a:spcBef>
                <a:spcPct val="0"/>
              </a:spcBef>
              <a:spcAft>
                <a:spcPct val="0"/>
              </a:spcAft>
              <a:defRPr sz="4400">
                <a:solidFill>
                  <a:schemeClr val="tx1"/>
                </a:solidFill>
                <a:latin typeface="Tahoma" pitchFamily="34" charset="0"/>
              </a:defRPr>
            </a:lvl6pPr>
            <a:lvl7pPr marL="2971800" indent="-228600" eaLnBrk="0" fontAlgn="base" hangingPunct="0">
              <a:spcBef>
                <a:spcPct val="0"/>
              </a:spcBef>
              <a:spcAft>
                <a:spcPct val="0"/>
              </a:spcAft>
              <a:defRPr sz="4400">
                <a:solidFill>
                  <a:schemeClr val="tx1"/>
                </a:solidFill>
                <a:latin typeface="Tahoma" pitchFamily="34" charset="0"/>
              </a:defRPr>
            </a:lvl7pPr>
            <a:lvl8pPr marL="3429000" indent="-228600" eaLnBrk="0" fontAlgn="base" hangingPunct="0">
              <a:spcBef>
                <a:spcPct val="0"/>
              </a:spcBef>
              <a:spcAft>
                <a:spcPct val="0"/>
              </a:spcAft>
              <a:defRPr sz="4400">
                <a:solidFill>
                  <a:schemeClr val="tx1"/>
                </a:solidFill>
                <a:latin typeface="Tahoma" pitchFamily="34" charset="0"/>
              </a:defRPr>
            </a:lvl8pPr>
            <a:lvl9pPr marL="3886200" indent="-228600" eaLnBrk="0" fontAlgn="base" hangingPunct="0">
              <a:spcBef>
                <a:spcPct val="0"/>
              </a:spcBef>
              <a:spcAft>
                <a:spcPct val="0"/>
              </a:spcAft>
              <a:defRPr sz="4400">
                <a:solidFill>
                  <a:schemeClr val="tx1"/>
                </a:solidFill>
                <a:latin typeface="Tahoma" pitchFamily="34" charset="0"/>
              </a:defRPr>
            </a:lvl9pPr>
          </a:lstStyle>
          <a:p>
            <a:fld id="{9A30FDDB-E6E7-478E-B252-1080927610AA}" type="slidenum">
              <a:rPr lang="pl-PL" altLang="pl-PL" sz="1200" smtClean="0">
                <a:latin typeface="Times New Roman" pitchFamily="18" charset="0"/>
              </a:rPr>
              <a:pPr/>
              <a:t>2</a:t>
            </a:fld>
            <a:endParaRPr lang="pl-PL" altLang="pl-PL" sz="1200"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2E8DBDD-B523-49DE-8C70-E77695EB03DB}" type="datetime1">
              <a:rPr lang="pl-PL" smtClean="0"/>
              <a:t>30.09.2019</a:t>
            </a:fld>
            <a:endParaRPr lang="pl-PL"/>
          </a:p>
        </p:txBody>
      </p:sp>
      <p:sp>
        <p:nvSpPr>
          <p:cNvPr id="5" name="Footer Placeholder 4"/>
          <p:cNvSpPr>
            <a:spLocks noGrp="1"/>
          </p:cNvSpPr>
          <p:nvPr>
            <p:ph type="ftr" sz="quarter" idx="11"/>
          </p:nvPr>
        </p:nvSpPr>
        <p:spPr/>
        <p:txBody>
          <a:bodyPr/>
          <a:lstStyle/>
          <a:p>
            <a:r>
              <a:rPr lang="pl-PL" smtClean="0"/>
              <a:t>ZSE - Systemy baz danych</a:t>
            </a:r>
            <a:endParaRPr lang="pl-PL"/>
          </a:p>
        </p:txBody>
      </p:sp>
      <p:sp>
        <p:nvSpPr>
          <p:cNvPr id="6" name="Slide Number Placeholder 5"/>
          <p:cNvSpPr>
            <a:spLocks noGrp="1"/>
          </p:cNvSpPr>
          <p:nvPr>
            <p:ph type="sldNum" sz="quarter" idx="12"/>
          </p:nvPr>
        </p:nvSpPr>
        <p:spPr/>
        <p:txBody>
          <a:bodyPr/>
          <a:lstStyle/>
          <a:p>
            <a:fld id="{610466E2-DEFB-43AB-8EFB-4CD57F3A8EB0}" type="slidenum">
              <a:rPr lang="pl-PL" smtClean="0"/>
              <a:t>‹#›</a:t>
            </a:fld>
            <a:endParaRPr lang="pl-P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932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2DD105E-8D18-4CD1-BC01-4DDAD1EB4512}" type="datetime1">
              <a:rPr lang="pl-PL" smtClean="0"/>
              <a:t>30.09.2019</a:t>
            </a:fld>
            <a:endParaRPr lang="pl-PL"/>
          </a:p>
        </p:txBody>
      </p:sp>
      <p:sp>
        <p:nvSpPr>
          <p:cNvPr id="5" name="Footer Placeholder 4"/>
          <p:cNvSpPr>
            <a:spLocks noGrp="1"/>
          </p:cNvSpPr>
          <p:nvPr>
            <p:ph type="ftr" sz="quarter" idx="11"/>
          </p:nvPr>
        </p:nvSpPr>
        <p:spPr/>
        <p:txBody>
          <a:bodyPr/>
          <a:lstStyle/>
          <a:p>
            <a:r>
              <a:rPr lang="pl-PL" smtClean="0"/>
              <a:t>ZSE - Systemy baz danych</a:t>
            </a:r>
            <a:endParaRPr lang="pl-PL"/>
          </a:p>
        </p:txBody>
      </p:sp>
      <p:sp>
        <p:nvSpPr>
          <p:cNvPr id="6" name="Slide Number Placeholder 5"/>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23965419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EA11C08-AF7C-49CE-951B-F1A4072FDA6C}" type="datetime1">
              <a:rPr lang="pl-PL" smtClean="0"/>
              <a:t>30.09.2019</a:t>
            </a:fld>
            <a:endParaRPr lang="pl-PL"/>
          </a:p>
        </p:txBody>
      </p:sp>
      <p:sp>
        <p:nvSpPr>
          <p:cNvPr id="5" name="Footer Placeholder 4"/>
          <p:cNvSpPr>
            <a:spLocks noGrp="1"/>
          </p:cNvSpPr>
          <p:nvPr>
            <p:ph type="ftr" sz="quarter" idx="11"/>
          </p:nvPr>
        </p:nvSpPr>
        <p:spPr/>
        <p:txBody>
          <a:bodyPr/>
          <a:lstStyle/>
          <a:p>
            <a:r>
              <a:rPr lang="pl-PL" smtClean="0"/>
              <a:t>ZSE - Systemy baz danych</a:t>
            </a:r>
            <a:endParaRPr lang="pl-PL"/>
          </a:p>
        </p:txBody>
      </p:sp>
      <p:sp>
        <p:nvSpPr>
          <p:cNvPr id="6" name="Slide Number Placeholder 5"/>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22646680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6F14321-8D58-4752-B11C-DCCCBFA0E10F}" type="datetime1">
              <a:rPr lang="pl-PL" smtClean="0"/>
              <a:t>30.09.2019</a:t>
            </a:fld>
            <a:endParaRPr lang="pl-PL"/>
          </a:p>
        </p:txBody>
      </p:sp>
      <p:sp>
        <p:nvSpPr>
          <p:cNvPr id="5" name="Footer Placeholder 4"/>
          <p:cNvSpPr>
            <a:spLocks noGrp="1"/>
          </p:cNvSpPr>
          <p:nvPr>
            <p:ph type="ftr" sz="quarter" idx="11"/>
          </p:nvPr>
        </p:nvSpPr>
        <p:spPr/>
        <p:txBody>
          <a:bodyPr/>
          <a:lstStyle/>
          <a:p>
            <a:r>
              <a:rPr lang="pl-PL" smtClean="0"/>
              <a:t>ZSE - Systemy baz danych</a:t>
            </a:r>
            <a:endParaRPr lang="pl-PL"/>
          </a:p>
        </p:txBody>
      </p:sp>
      <p:sp>
        <p:nvSpPr>
          <p:cNvPr id="6" name="Slide Number Placeholder 5"/>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426604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A3CD98AD-45A9-4234-B141-11B66E4133DE}" type="datetime1">
              <a:rPr lang="pl-PL" smtClean="0"/>
              <a:t>30.09.2019</a:t>
            </a:fld>
            <a:endParaRPr lang="pl-PL"/>
          </a:p>
        </p:txBody>
      </p:sp>
      <p:sp>
        <p:nvSpPr>
          <p:cNvPr id="5" name="Footer Placeholder 4"/>
          <p:cNvSpPr>
            <a:spLocks noGrp="1"/>
          </p:cNvSpPr>
          <p:nvPr>
            <p:ph type="ftr" sz="quarter" idx="11"/>
          </p:nvPr>
        </p:nvSpPr>
        <p:spPr/>
        <p:txBody>
          <a:bodyPr/>
          <a:lstStyle/>
          <a:p>
            <a:r>
              <a:rPr lang="pl-PL" smtClean="0"/>
              <a:t>ZSE - Systemy baz danych</a:t>
            </a:r>
            <a:endParaRPr lang="pl-PL"/>
          </a:p>
        </p:txBody>
      </p:sp>
      <p:sp>
        <p:nvSpPr>
          <p:cNvPr id="6" name="Slide Number Placeholder 5"/>
          <p:cNvSpPr>
            <a:spLocks noGrp="1"/>
          </p:cNvSpPr>
          <p:nvPr>
            <p:ph type="sldNum" sz="quarter" idx="12"/>
          </p:nvPr>
        </p:nvSpPr>
        <p:spPr/>
        <p:txBody>
          <a:bodyPr/>
          <a:lstStyle/>
          <a:p>
            <a:fld id="{610466E2-DEFB-43AB-8EFB-4CD57F3A8EB0}" type="slidenum">
              <a:rPr lang="pl-PL" smtClean="0"/>
              <a:t>‹#›</a:t>
            </a:fld>
            <a:endParaRPr lang="pl-P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787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93CBCC47-B376-439E-8841-4D8118D0C6DF}" type="datetime1">
              <a:rPr lang="pl-PL" smtClean="0"/>
              <a:t>30.09.2019</a:t>
            </a:fld>
            <a:endParaRPr lang="pl-PL"/>
          </a:p>
        </p:txBody>
      </p:sp>
      <p:sp>
        <p:nvSpPr>
          <p:cNvPr id="6" name="Footer Placeholder 5"/>
          <p:cNvSpPr>
            <a:spLocks noGrp="1"/>
          </p:cNvSpPr>
          <p:nvPr>
            <p:ph type="ftr" sz="quarter" idx="11"/>
          </p:nvPr>
        </p:nvSpPr>
        <p:spPr/>
        <p:txBody>
          <a:bodyPr/>
          <a:lstStyle/>
          <a:p>
            <a:r>
              <a:rPr lang="pl-PL" smtClean="0"/>
              <a:t>ZSE - Systemy baz danych</a:t>
            </a:r>
            <a:endParaRPr lang="pl-PL"/>
          </a:p>
        </p:txBody>
      </p:sp>
      <p:sp>
        <p:nvSpPr>
          <p:cNvPr id="7" name="Slide Number Placeholder 6"/>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42575240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822960" y="2582335"/>
            <a:ext cx="3703320" cy="32867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4663440" y="2582334"/>
            <a:ext cx="3703320" cy="32867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0802850C-527E-4859-9249-28385EB52A52}" type="datetime1">
              <a:rPr lang="pl-PL" smtClean="0"/>
              <a:t>30.09.2019</a:t>
            </a:fld>
            <a:endParaRPr lang="pl-PL"/>
          </a:p>
        </p:txBody>
      </p:sp>
      <p:sp>
        <p:nvSpPr>
          <p:cNvPr id="8" name="Footer Placeholder 7"/>
          <p:cNvSpPr>
            <a:spLocks noGrp="1"/>
          </p:cNvSpPr>
          <p:nvPr>
            <p:ph type="ftr" sz="quarter" idx="11"/>
          </p:nvPr>
        </p:nvSpPr>
        <p:spPr/>
        <p:txBody>
          <a:bodyPr/>
          <a:lstStyle/>
          <a:p>
            <a:r>
              <a:rPr lang="pl-PL" smtClean="0"/>
              <a:t>ZSE - Systemy baz danych</a:t>
            </a:r>
            <a:endParaRPr lang="pl-PL"/>
          </a:p>
        </p:txBody>
      </p:sp>
      <p:sp>
        <p:nvSpPr>
          <p:cNvPr id="9" name="Slide Number Placeholder 8"/>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3902687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D54BD7F8-64E1-4AC3-AD7A-AD0D46DAA9FC}" type="datetime1">
              <a:rPr lang="pl-PL" smtClean="0"/>
              <a:t>30.09.2019</a:t>
            </a:fld>
            <a:endParaRPr lang="pl-PL"/>
          </a:p>
        </p:txBody>
      </p:sp>
      <p:sp>
        <p:nvSpPr>
          <p:cNvPr id="4" name="Footer Placeholder 3"/>
          <p:cNvSpPr>
            <a:spLocks noGrp="1"/>
          </p:cNvSpPr>
          <p:nvPr>
            <p:ph type="ftr" sz="quarter" idx="11"/>
          </p:nvPr>
        </p:nvSpPr>
        <p:spPr/>
        <p:txBody>
          <a:bodyPr/>
          <a:lstStyle/>
          <a:p>
            <a:r>
              <a:rPr lang="pl-PL" smtClean="0"/>
              <a:t>ZSE - Systemy baz danych</a:t>
            </a:r>
            <a:endParaRPr lang="pl-PL"/>
          </a:p>
        </p:txBody>
      </p:sp>
      <p:sp>
        <p:nvSpPr>
          <p:cNvPr id="5" name="Slide Number Placeholder 4"/>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13332949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384135-6A89-4F58-95FD-0E0C6840505E}" type="datetime1">
              <a:rPr lang="pl-PL" smtClean="0"/>
              <a:t>30.09.2019</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r>
              <a:rPr lang="pl-PL" smtClean="0"/>
              <a:t>ZSE - Systemy baz danych</a:t>
            </a:r>
            <a:endParaRPr lang="pl-PL"/>
          </a:p>
        </p:txBody>
      </p:sp>
      <p:sp>
        <p:nvSpPr>
          <p:cNvPr id="9" name="Slide Number Placeholder 8"/>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12681375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1B62640-C86F-43B2-ABDC-CC22037B6C0B}" type="datetime1">
              <a:rPr lang="pl-PL" smtClean="0"/>
              <a:t>30.09.2019</a:t>
            </a:fld>
            <a:endParaRPr lang="pl-PL"/>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pl-PL" smtClean="0"/>
              <a:t>ZSE - Systemy baz danych</a:t>
            </a:r>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0466E2-DEFB-43AB-8EFB-4CD57F3A8EB0}" type="slidenum">
              <a:rPr lang="pl-PL" smtClean="0"/>
              <a:t>‹#›</a:t>
            </a:fld>
            <a:endParaRPr lang="pl-PL"/>
          </a:p>
        </p:txBody>
      </p:sp>
    </p:spTree>
    <p:extLst>
      <p:ext uri="{BB962C8B-B14F-4D97-AF65-F5344CB8AC3E}">
        <p14:creationId xmlns:p14="http://schemas.microsoft.com/office/powerpoint/2010/main" val="265761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CE27C540-9717-45C6-BB70-54F17EA331BC}" type="datetime1">
              <a:rPr lang="pl-PL" smtClean="0"/>
              <a:t>30.09.2019</a:t>
            </a:fld>
            <a:endParaRPr lang="pl-PL"/>
          </a:p>
        </p:txBody>
      </p:sp>
      <p:sp>
        <p:nvSpPr>
          <p:cNvPr id="6" name="Footer Placeholder 5"/>
          <p:cNvSpPr>
            <a:spLocks noGrp="1"/>
          </p:cNvSpPr>
          <p:nvPr>
            <p:ph type="ftr" sz="quarter" idx="11"/>
          </p:nvPr>
        </p:nvSpPr>
        <p:spPr/>
        <p:txBody>
          <a:bodyPr/>
          <a:lstStyle/>
          <a:p>
            <a:r>
              <a:rPr lang="pl-PL" smtClean="0"/>
              <a:t>ZSE - Systemy baz danych</a:t>
            </a:r>
            <a:endParaRPr lang="pl-PL"/>
          </a:p>
        </p:txBody>
      </p:sp>
      <p:sp>
        <p:nvSpPr>
          <p:cNvPr id="7" name="Slide Number Placeholder 6"/>
          <p:cNvSpPr>
            <a:spLocks noGrp="1"/>
          </p:cNvSpPr>
          <p:nvPr>
            <p:ph type="sldNum" sz="quarter" idx="12"/>
          </p:nvPr>
        </p:nvSpPr>
        <p:spPr/>
        <p:txBody>
          <a:bodyPr/>
          <a:lstStyle/>
          <a:p>
            <a:fld id="{610466E2-DEFB-43AB-8EFB-4CD57F3A8EB0}" type="slidenum">
              <a:rPr lang="pl-PL" smtClean="0"/>
              <a:t>‹#›</a:t>
            </a:fld>
            <a:endParaRPr lang="pl-PL"/>
          </a:p>
        </p:txBody>
      </p:sp>
    </p:spTree>
    <p:extLst>
      <p:ext uri="{BB962C8B-B14F-4D97-AF65-F5344CB8AC3E}">
        <p14:creationId xmlns:p14="http://schemas.microsoft.com/office/powerpoint/2010/main" val="7883774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A06CB65-A1C2-4F11-BACB-2BB2D612BDA5}" type="datetime1">
              <a:rPr lang="pl-PL" smtClean="0"/>
              <a:t>30.09.2019</a:t>
            </a:fld>
            <a:endParaRPr lang="pl-PL"/>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pl-PL" smtClean="0"/>
              <a:t>ZSE - Systemy baz danych</a:t>
            </a:r>
            <a:endParaRPr lang="pl-PL"/>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10466E2-DEFB-43AB-8EFB-4CD57F3A8EB0}" type="slidenum">
              <a:rPr lang="pl-PL" smtClean="0"/>
              <a:t>‹#›</a:t>
            </a:fld>
            <a:endParaRPr lang="pl-P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9235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l.wikipedia.org/wiki/Oracle_Corporatio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l.wikipedia.org/wiki/MariaDB"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pl.wikipedia.org/wiki/For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effectLst/>
              </a:rPr>
              <a:t>Sieciowe serwery </a:t>
            </a:r>
            <a:br>
              <a:rPr lang="pl-PL" dirty="0" smtClean="0">
                <a:effectLst/>
              </a:rPr>
            </a:br>
            <a:r>
              <a:rPr lang="pl-PL" dirty="0" smtClean="0">
                <a:effectLst/>
              </a:rPr>
              <a:t>baz danych</a:t>
            </a:r>
            <a:r>
              <a:rPr lang="pl-PL" dirty="0">
                <a:effectLst/>
              </a:rPr>
              <a:t/>
            </a:r>
            <a:br>
              <a:rPr lang="pl-PL" dirty="0">
                <a:effectLst/>
              </a:rPr>
            </a:br>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a:t>
            </a:fld>
            <a:endParaRPr lang="pl-PL"/>
          </a:p>
        </p:txBody>
      </p:sp>
    </p:spTree>
    <p:extLst>
      <p:ext uri="{BB962C8B-B14F-4D97-AF65-F5344CB8AC3E}">
        <p14:creationId xmlns:p14="http://schemas.microsoft.com/office/powerpoint/2010/main" val="39285737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SZBD działające w architekturze klient-serwer</a:t>
            </a:r>
            <a:br>
              <a:rPr lang="pl-PL" sz="3200" b="1" dirty="0"/>
            </a:br>
            <a:endParaRPr lang="pl-PL" sz="3200" dirty="0"/>
          </a:p>
        </p:txBody>
      </p:sp>
      <p:sp>
        <p:nvSpPr>
          <p:cNvPr id="3" name="Symbol zastępczy zawartości 2"/>
          <p:cNvSpPr>
            <a:spLocks noGrp="1"/>
          </p:cNvSpPr>
          <p:nvPr>
            <p:ph sz="half" idx="1"/>
          </p:nvPr>
        </p:nvSpPr>
        <p:spPr>
          <a:xfrm>
            <a:off x="457200" y="1673352"/>
            <a:ext cx="8363272" cy="1539624"/>
          </a:xfrm>
        </p:spPr>
        <p:txBody>
          <a:bodyPr>
            <a:normAutofit/>
          </a:bodyPr>
          <a:lstStyle/>
          <a:p>
            <a:pPr marL="0" indent="0" algn="just">
              <a:buNone/>
            </a:pPr>
            <a:r>
              <a:rPr lang="pl-PL" dirty="0"/>
              <a:t>Większość obecnie spotykanych systemów działa w trybie </a:t>
            </a:r>
            <a:r>
              <a:rPr lang="pl-PL" b="1" dirty="0">
                <a:solidFill>
                  <a:schemeClr val="accent5">
                    <a:lumMod val="75000"/>
                  </a:schemeClr>
                </a:solidFill>
              </a:rPr>
              <a:t>klient-serwer</a:t>
            </a:r>
            <a:r>
              <a:rPr lang="pl-PL" dirty="0"/>
              <a:t>, gdzie baza danych jest udostępniana klientom przez SZBD będący serwerem. Serwer bazy danych może udostępniać dane klientom bezpośrednio lub przez inny serwer, np. poprzez serwer WWW lub serwer aplikacji.</a:t>
            </a:r>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10</a:t>
            </a:fld>
            <a:endParaRPr lang="pl-PL"/>
          </a:p>
        </p:txBody>
      </p:sp>
      <p:sp>
        <p:nvSpPr>
          <p:cNvPr id="9" name="Prostokąt zaokrąglony 8"/>
          <p:cNvSpPr/>
          <p:nvPr/>
        </p:nvSpPr>
        <p:spPr>
          <a:xfrm>
            <a:off x="251520" y="2871532"/>
            <a:ext cx="4032448" cy="34563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dirty="0"/>
              <a:t>Systemy bazy danych w architekturze klient-serwer to m.in.:</a:t>
            </a:r>
          </a:p>
          <a:p>
            <a:pPr marL="285750" indent="-285750" algn="ctr">
              <a:buFont typeface="Wingdings" panose="05000000000000000000" pitchFamily="2" charset="2"/>
              <a:buChar char="Ø"/>
            </a:pPr>
            <a:r>
              <a:rPr lang="pl-PL" b="1" dirty="0" smtClean="0"/>
              <a:t>Oracle</a:t>
            </a:r>
          </a:p>
          <a:p>
            <a:pPr marL="285750" indent="-285750" algn="ctr">
              <a:buFont typeface="Wingdings" panose="05000000000000000000" pitchFamily="2" charset="2"/>
              <a:buChar char="Ø"/>
            </a:pPr>
            <a:r>
              <a:rPr lang="pl-PL" b="1" dirty="0" smtClean="0"/>
              <a:t>Microsoft </a:t>
            </a:r>
            <a:r>
              <a:rPr lang="pl-PL" b="1" dirty="0"/>
              <a:t>SQL Server</a:t>
            </a:r>
          </a:p>
          <a:p>
            <a:pPr marL="285750" indent="-285750" algn="ctr">
              <a:buFont typeface="Wingdings" panose="05000000000000000000" pitchFamily="2" charset="2"/>
              <a:buChar char="Ø"/>
            </a:pPr>
            <a:r>
              <a:rPr lang="pl-PL" b="1" dirty="0" smtClean="0"/>
              <a:t>DB2</a:t>
            </a:r>
            <a:endParaRPr lang="pl-PL" b="1" dirty="0"/>
          </a:p>
          <a:p>
            <a:pPr marL="285750" indent="-285750" algn="ctr">
              <a:buFont typeface="Wingdings" panose="05000000000000000000" pitchFamily="2" charset="2"/>
              <a:buChar char="Ø"/>
            </a:pPr>
            <a:r>
              <a:rPr lang="pl-PL" b="1" dirty="0" err="1"/>
              <a:t>Informix</a:t>
            </a:r>
            <a:r>
              <a:rPr lang="pl-PL" b="1" dirty="0"/>
              <a:t> </a:t>
            </a:r>
            <a:r>
              <a:rPr lang="pl-PL" b="1" dirty="0" err="1"/>
              <a:t>Dynamic</a:t>
            </a:r>
            <a:r>
              <a:rPr lang="pl-PL" b="1" dirty="0"/>
              <a:t> Server</a:t>
            </a:r>
          </a:p>
          <a:p>
            <a:pPr marL="285750" indent="-285750" algn="ctr">
              <a:buFont typeface="Wingdings" panose="05000000000000000000" pitchFamily="2" charset="2"/>
              <a:buChar char="Ø"/>
            </a:pPr>
            <a:r>
              <a:rPr lang="pl-PL" b="1" dirty="0" err="1">
                <a:solidFill>
                  <a:srgbClr val="0070C0"/>
                </a:solidFill>
              </a:rPr>
              <a:t>Firebird</a:t>
            </a:r>
            <a:endParaRPr lang="pl-PL" b="1" dirty="0">
              <a:solidFill>
                <a:srgbClr val="0070C0"/>
              </a:solidFill>
            </a:endParaRPr>
          </a:p>
          <a:p>
            <a:pPr marL="285750" indent="-285750" algn="ctr">
              <a:buFont typeface="Wingdings" panose="05000000000000000000" pitchFamily="2" charset="2"/>
              <a:buChar char="Ø"/>
            </a:pPr>
            <a:r>
              <a:rPr lang="pl-PL" b="1" dirty="0" err="1">
                <a:solidFill>
                  <a:srgbClr val="0070C0"/>
                </a:solidFill>
              </a:rPr>
              <a:t>MariaDB</a:t>
            </a:r>
            <a:endParaRPr lang="pl-PL" b="1" dirty="0">
              <a:solidFill>
                <a:srgbClr val="0070C0"/>
              </a:solidFill>
            </a:endParaRPr>
          </a:p>
          <a:p>
            <a:pPr marL="285750" indent="-285750" algn="ctr">
              <a:buFont typeface="Wingdings" panose="05000000000000000000" pitchFamily="2" charset="2"/>
              <a:buChar char="Ø"/>
            </a:pPr>
            <a:r>
              <a:rPr lang="pl-PL" b="1" dirty="0" smtClean="0">
                <a:solidFill>
                  <a:srgbClr val="0070C0"/>
                </a:solidFill>
              </a:rPr>
              <a:t>MySQL</a:t>
            </a:r>
            <a:endParaRPr lang="pl-PL" b="1" dirty="0">
              <a:solidFill>
                <a:srgbClr val="0070C0"/>
              </a:solidFill>
            </a:endParaRPr>
          </a:p>
          <a:p>
            <a:pPr marL="285750" indent="-285750" algn="ctr">
              <a:buFont typeface="Wingdings" panose="05000000000000000000" pitchFamily="2" charset="2"/>
              <a:buChar char="Ø"/>
            </a:pPr>
            <a:r>
              <a:rPr lang="pl-PL" b="1" dirty="0" err="1" smtClean="0">
                <a:solidFill>
                  <a:srgbClr val="0070C0"/>
                </a:solidFill>
              </a:rPr>
              <a:t>PostgreSQL</a:t>
            </a:r>
            <a:endParaRPr lang="pl-PL" b="1" dirty="0">
              <a:solidFill>
                <a:srgbClr val="0070C0"/>
              </a:solidFill>
            </a:endParaRPr>
          </a:p>
        </p:txBody>
      </p:sp>
      <p:sp>
        <p:nvSpPr>
          <p:cNvPr id="10" name="Prostokąt zaokrąglony 9"/>
          <p:cNvSpPr/>
          <p:nvPr/>
        </p:nvSpPr>
        <p:spPr>
          <a:xfrm>
            <a:off x="4860032" y="2871532"/>
            <a:ext cx="4032448" cy="34563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pl-PL" dirty="0" smtClean="0"/>
              <a:t>Istnieją </a:t>
            </a:r>
            <a:r>
              <a:rPr lang="pl-PL" dirty="0"/>
              <a:t>bazy danych, które nie muszą być współdzielone przez wielu użytkowników jednocześnie. W takim przypadku używa się SZBD nierozróżniających podziału na klienta i serwer, np.</a:t>
            </a:r>
          </a:p>
          <a:p>
            <a:pPr marL="285750" indent="-285750">
              <a:buFont typeface="Wingdings" panose="05000000000000000000" pitchFamily="2" charset="2"/>
              <a:buChar char="Ø"/>
            </a:pPr>
            <a:r>
              <a:rPr lang="pl-PL" b="1" dirty="0"/>
              <a:t>Microsoft Access </a:t>
            </a:r>
            <a:r>
              <a:rPr lang="pl-PL" dirty="0"/>
              <a:t>– zgodny z SQL, korzystający z Microsoft </a:t>
            </a:r>
            <a:r>
              <a:rPr lang="pl-PL" dirty="0" smtClean="0"/>
              <a:t>Jet</a:t>
            </a:r>
          </a:p>
          <a:p>
            <a:pPr marL="285750" indent="-285750">
              <a:buFont typeface="Wingdings" panose="05000000000000000000" pitchFamily="2" charset="2"/>
              <a:buChar char="Ø"/>
            </a:pPr>
            <a:r>
              <a:rPr lang="pl-PL" b="1" dirty="0" err="1">
                <a:solidFill>
                  <a:srgbClr val="0070C0"/>
                </a:solidFill>
              </a:rPr>
              <a:t>Kexi</a:t>
            </a:r>
            <a:r>
              <a:rPr lang="pl-PL" dirty="0" smtClean="0">
                <a:solidFill>
                  <a:srgbClr val="0070C0"/>
                </a:solidFill>
              </a:rPr>
              <a:t> </a:t>
            </a:r>
            <a:r>
              <a:rPr lang="pl-PL" dirty="0"/>
              <a:t>– zgodny z SQL, korzystający z </a:t>
            </a:r>
            <a:r>
              <a:rPr lang="pl-PL" dirty="0" err="1" smtClean="0"/>
              <a:t>SQLite</a:t>
            </a:r>
            <a:endParaRPr lang="pl-PL" dirty="0"/>
          </a:p>
        </p:txBody>
      </p:sp>
    </p:spTree>
    <p:extLst>
      <p:ext uri="{BB962C8B-B14F-4D97-AF65-F5344CB8AC3E}">
        <p14:creationId xmlns:p14="http://schemas.microsoft.com/office/powerpoint/2010/main" val="37034028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r>
              <a:rPr lang="pl-PL" b="1" dirty="0">
                <a:solidFill>
                  <a:schemeClr val="bg2">
                    <a:lumMod val="50000"/>
                  </a:schemeClr>
                </a:solidFill>
              </a:rPr>
              <a:t>Oracle </a:t>
            </a:r>
            <a:r>
              <a:rPr lang="pl-PL" dirty="0"/>
              <a:t>– </a:t>
            </a:r>
            <a:r>
              <a:rPr lang="pl-PL" dirty="0" smtClean="0"/>
              <a:t>jest </a:t>
            </a:r>
            <a:r>
              <a:rPr lang="pl-PL" dirty="0"/>
              <a:t>jedną z największych firm zajmujących się produkcją oprogramowania </a:t>
            </a:r>
            <a:r>
              <a:rPr lang="pl-PL" dirty="0" smtClean="0"/>
              <a:t>na całym </a:t>
            </a:r>
            <a:r>
              <a:rPr lang="pl-PL" dirty="0"/>
              <a:t>świecie, Oracle Database 11g Express Edition jest to całkowicie </a:t>
            </a:r>
            <a:r>
              <a:rPr lang="pl-PL" dirty="0" smtClean="0"/>
              <a:t>darmowy systemem </a:t>
            </a:r>
            <a:r>
              <a:rPr lang="pl-PL" dirty="0"/>
              <a:t>zarządzania bazą danych (SZBD) dla administratorów baz danych </a:t>
            </a:r>
            <a:r>
              <a:rPr lang="pl-PL" dirty="0" smtClean="0"/>
              <a:t>i programistów</a:t>
            </a:r>
            <a:r>
              <a:rPr lang="pl-PL" dirty="0"/>
              <a:t>. System zarządzania bazy danych firmy Oracle swoją </a:t>
            </a:r>
            <a:r>
              <a:rPr lang="pl-PL" dirty="0" smtClean="0"/>
              <a:t>popularność zawdzięczają </a:t>
            </a:r>
            <a:r>
              <a:rPr lang="pl-PL" dirty="0"/>
              <a:t>głównie niezawodności oraz olbrzymiej funkcjonalności, którą </a:t>
            </a:r>
            <a:r>
              <a:rPr lang="pl-PL" dirty="0" smtClean="0"/>
              <a:t>udostępniają swoim </a:t>
            </a:r>
            <a:r>
              <a:rPr lang="pl-PL" dirty="0"/>
              <a:t>użytkownikom.</a:t>
            </a:r>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11</a:t>
            </a:fld>
            <a:endParaRPr lang="pl-PL"/>
          </a:p>
        </p:txBody>
      </p:sp>
      <p:sp>
        <p:nvSpPr>
          <p:cNvPr id="6" name="Tytuł 1"/>
          <p:cNvSpPr txBox="1">
            <a:spLocks/>
          </p:cNvSpPr>
          <p:nvPr/>
        </p:nvSpPr>
        <p:spPr>
          <a:xfrm>
            <a:off x="323528" y="476672"/>
            <a:ext cx="9182806" cy="648072"/>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711" y="5013176"/>
            <a:ext cx="4381500"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87960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 y="23687"/>
            <a:ext cx="219075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ymbol zastępczy zawartości 2"/>
          <p:cNvSpPr>
            <a:spLocks noGrp="1"/>
          </p:cNvSpPr>
          <p:nvPr>
            <p:ph idx="1"/>
          </p:nvPr>
        </p:nvSpPr>
        <p:spPr>
          <a:xfrm>
            <a:off x="-744" y="404664"/>
            <a:ext cx="8959502" cy="6192688"/>
          </a:xfrm>
        </p:spPr>
        <p:txBody>
          <a:bodyPr>
            <a:noAutofit/>
          </a:bodyPr>
          <a:lstStyle/>
          <a:p>
            <a:pPr marL="0" indent="0" algn="just">
              <a:buNone/>
            </a:pPr>
            <a:r>
              <a:rPr lang="pl-PL" sz="1800" dirty="0" smtClean="0"/>
              <a:t>Obecnie Oracle </a:t>
            </a:r>
            <a:r>
              <a:rPr lang="pl-PL" sz="1800" dirty="0"/>
              <a:t>jest dystrybuowany w wersji 12c (oficjalna premiera odbyła się </a:t>
            </a:r>
            <a:r>
              <a:rPr lang="pl-PL" sz="1800" dirty="0" smtClean="0"/>
              <a:t>1.07.2013</a:t>
            </a:r>
            <a:r>
              <a:rPr lang="pl-PL" sz="1800" baseline="30000" dirty="0"/>
              <a:t>)</a:t>
            </a:r>
            <a:r>
              <a:rPr lang="pl-PL" sz="1800" dirty="0" smtClean="0"/>
              <a:t>. </a:t>
            </a:r>
          </a:p>
          <a:p>
            <a:pPr algn="just"/>
            <a:r>
              <a:rPr lang="pl-PL" sz="1800" b="1" dirty="0" smtClean="0"/>
              <a:t>Oracle </a:t>
            </a:r>
            <a:r>
              <a:rPr lang="pl-PL" sz="1800" b="1" dirty="0"/>
              <a:t>Enterprise Edition</a:t>
            </a:r>
            <a:r>
              <a:rPr lang="pl-PL" sz="1800" dirty="0"/>
              <a:t> jest sztandarowym i najbardziej rozbudowanym produktem firmy </a:t>
            </a:r>
            <a:r>
              <a:rPr lang="pl-PL" sz="1800" dirty="0">
                <a:hlinkClick r:id="rId3" tooltip="Oracle Corporation"/>
              </a:rPr>
              <a:t>Oracle</a:t>
            </a:r>
            <a:r>
              <a:rPr lang="pl-PL" sz="1800" dirty="0"/>
              <a:t> i może być dodatkowo rozszerzany o opcje np. takie jak: RAC, zaawansowane bezpieczeństwo itp.</a:t>
            </a:r>
          </a:p>
          <a:p>
            <a:pPr algn="just"/>
            <a:r>
              <a:rPr lang="pl-PL" sz="1800" b="1" dirty="0"/>
              <a:t>Oracle Standard Edition</a:t>
            </a:r>
            <a:r>
              <a:rPr lang="pl-PL" sz="1800" dirty="0"/>
              <a:t> tańsza edycja bazy danych Oracle pozbawiona możliwości rozbudowy o opcje, nie posiadająca wszystkich możliwości edycji </a:t>
            </a:r>
            <a:r>
              <a:rPr lang="pl-PL" sz="1800" i="1" dirty="0"/>
              <a:t>Enterprise</a:t>
            </a:r>
            <a:r>
              <a:rPr lang="pl-PL" sz="1800" dirty="0"/>
              <a:t> (brak np. mechanizmu </a:t>
            </a:r>
            <a:r>
              <a:rPr lang="pl-PL" sz="1800" dirty="0" err="1"/>
              <a:t>DataGuard</a:t>
            </a:r>
            <a:r>
              <a:rPr lang="pl-PL" sz="1800" dirty="0"/>
              <a:t>) oraz ograniczona liczbą procesorów, na jakiej można ją uruchomić.</a:t>
            </a:r>
          </a:p>
          <a:p>
            <a:pPr algn="just"/>
            <a:r>
              <a:rPr lang="pl-PL" sz="1800" b="1" dirty="0"/>
              <a:t>Oracle Standard Edition One</a:t>
            </a:r>
            <a:r>
              <a:rPr lang="pl-PL" sz="1800" dirty="0"/>
              <a:t> pierwszy raz ukazała się wraz z wersją 10g. Jest to tania edycja bazy danych Oracle nie różniąca się niczym w stosunku do </a:t>
            </a:r>
            <a:r>
              <a:rPr lang="pl-PL" sz="1800" i="1" dirty="0"/>
              <a:t>Oracle Standard Edition</a:t>
            </a:r>
            <a:r>
              <a:rPr lang="pl-PL" sz="1800" dirty="0"/>
              <a:t> poza ograniczeniami licencyjnymi </a:t>
            </a:r>
            <a:endParaRPr lang="pl-PL" sz="1800" dirty="0" smtClean="0"/>
          </a:p>
          <a:p>
            <a:pPr algn="just"/>
            <a:r>
              <a:rPr lang="pl-PL" sz="1800" b="1" dirty="0" smtClean="0"/>
              <a:t>Oracle </a:t>
            </a:r>
            <a:r>
              <a:rPr lang="pl-PL" sz="1800" b="1" dirty="0"/>
              <a:t>Express Edition</a:t>
            </a:r>
            <a:r>
              <a:rPr lang="pl-PL" sz="1800" dirty="0"/>
              <a:t> (nie należy jej mylić z wielowymiarową bazą danych </a:t>
            </a:r>
            <a:r>
              <a:rPr lang="pl-PL" sz="1800" i="1" dirty="0"/>
              <a:t>Oracle Express</a:t>
            </a:r>
            <a:r>
              <a:rPr lang="pl-PL" sz="1800" dirty="0"/>
              <a:t>) jest darmową, ale bardzo ograniczoną (między innymi wykorzystanie jednego rdzenia procesora, wykorzystanie maksymalnie 1 GB RAM, obsługa maksymalnie 4 GB danych użytkownika) edycją SZBD Oracle. Oracle Express Edition jest prezentowana po raz pierwszy w wersji 10gR2.</a:t>
            </a:r>
          </a:p>
          <a:p>
            <a:pPr algn="just"/>
            <a:r>
              <a:rPr lang="pl-PL" sz="1800" b="1" dirty="0"/>
              <a:t>Oracle Personal</a:t>
            </a:r>
            <a:r>
              <a:rPr lang="pl-PL" sz="1800" dirty="0"/>
              <a:t> jest edycją w pełni funkcjonalną, kompatybilną z dowolną wersją rodziny relacyjnych baz danych Oracle, przeznaczoną do użytku indywidualnego.</a:t>
            </a:r>
          </a:p>
          <a:p>
            <a:pPr algn="just"/>
            <a:r>
              <a:rPr lang="pl-PL" sz="1800" b="1" dirty="0"/>
              <a:t>Oracle Lite</a:t>
            </a:r>
            <a:r>
              <a:rPr lang="pl-PL" sz="1800" dirty="0"/>
              <a:t> jest systemem zarządzania bazą danych przeznaczonym do zastosowań mobilnych.</a:t>
            </a:r>
          </a:p>
          <a:p>
            <a:pPr algn="just"/>
            <a:endParaRPr lang="pl-PL" sz="1800" dirty="0"/>
          </a:p>
        </p:txBody>
      </p:sp>
      <p:sp>
        <p:nvSpPr>
          <p:cNvPr id="4" name="Symbol zastępczy stopki 3"/>
          <p:cNvSpPr>
            <a:spLocks noGrp="1"/>
          </p:cNvSpPr>
          <p:nvPr>
            <p:ph type="ftr" sz="quarter" idx="11"/>
          </p:nvPr>
        </p:nvSpPr>
        <p:spPr/>
        <p:txBody>
          <a:bodyPr/>
          <a:lstStyle/>
          <a:p>
            <a:r>
              <a:rPr lang="pl-PL" dirty="0" smtClean="0"/>
              <a:t>ZSE - Systemy baz danych</a:t>
            </a:r>
            <a:endParaRPr lang="pl-PL" dirty="0"/>
          </a:p>
        </p:txBody>
      </p:sp>
      <p:sp>
        <p:nvSpPr>
          <p:cNvPr id="5" name="Symbol zastępczy numeru slajdu 4"/>
          <p:cNvSpPr>
            <a:spLocks noGrp="1"/>
          </p:cNvSpPr>
          <p:nvPr>
            <p:ph type="sldNum" sz="quarter" idx="12"/>
          </p:nvPr>
        </p:nvSpPr>
        <p:spPr/>
        <p:txBody>
          <a:bodyPr/>
          <a:lstStyle/>
          <a:p>
            <a:fld id="{610466E2-DEFB-43AB-8EFB-4CD57F3A8EB0}" type="slidenum">
              <a:rPr lang="pl-PL" smtClean="0"/>
              <a:t>12</a:t>
            </a:fld>
            <a:endParaRPr lang="pl-PL"/>
          </a:p>
        </p:txBody>
      </p:sp>
    </p:spTree>
    <p:extLst>
      <p:ext uri="{BB962C8B-B14F-4D97-AF65-F5344CB8AC3E}">
        <p14:creationId xmlns:p14="http://schemas.microsoft.com/office/powerpoint/2010/main" val="9025327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Znalezione obrazy dla zapytania maria d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50016"/>
            <a:ext cx="1927101" cy="1927101"/>
          </a:xfrm>
          <a:prstGeom prst="rect">
            <a:avLst/>
          </a:prstGeom>
          <a:noFill/>
          <a:extLst>
            <a:ext uri="{909E8E84-426E-40DD-AFC4-6F175D3DCCD1}">
              <a14:hiddenFill xmlns:a14="http://schemas.microsoft.com/office/drawing/2010/main">
                <a:solidFill>
                  <a:srgbClr val="FFFFFF"/>
                </a:solidFill>
              </a14:hiddenFill>
            </a:ext>
          </a:extLst>
        </p:spPr>
      </p:pic>
      <p:sp>
        <p:nvSpPr>
          <p:cNvPr id="9"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a:xfrm>
            <a:off x="395536" y="1700808"/>
            <a:ext cx="8568952" cy="4314216"/>
          </a:xfrm>
        </p:spPr>
        <p:txBody>
          <a:bodyPr>
            <a:normAutofit/>
          </a:bodyPr>
          <a:lstStyle/>
          <a:p>
            <a:pPr algn="just"/>
            <a:r>
              <a:rPr lang="pl-PL" sz="2400" b="1" dirty="0">
                <a:solidFill>
                  <a:schemeClr val="bg2">
                    <a:lumMod val="50000"/>
                  </a:schemeClr>
                </a:solidFill>
              </a:rPr>
              <a:t>MySQL</a:t>
            </a:r>
            <a:r>
              <a:rPr lang="pl-PL" sz="2400" dirty="0"/>
              <a:t> - </a:t>
            </a:r>
            <a:r>
              <a:rPr lang="pl-PL" sz="2400" dirty="0" smtClean="0"/>
              <a:t>jest </a:t>
            </a:r>
            <a:r>
              <a:rPr lang="pl-PL" sz="2400" dirty="0"/>
              <a:t>jedną z najbardziej popularnych baz danych używanych </a:t>
            </a:r>
            <a:r>
              <a:rPr lang="pl-PL" sz="2400" dirty="0" smtClean="0"/>
              <a:t>w społeczności</a:t>
            </a:r>
            <a:r>
              <a:rPr lang="pl-PL" sz="2400" dirty="0"/>
              <a:t> </a:t>
            </a:r>
            <a:r>
              <a:rPr lang="pl-PL" sz="2400" dirty="0" smtClean="0"/>
              <a:t>open </a:t>
            </a:r>
            <a:r>
              <a:rPr lang="pl-PL" sz="2400" dirty="0" err="1"/>
              <a:t>source</a:t>
            </a:r>
            <a:r>
              <a:rPr lang="pl-PL" sz="2400" dirty="0"/>
              <a:t>. Baza danych ta stworzona przez firmę SUN (</a:t>
            </a:r>
            <a:r>
              <a:rPr lang="pl-PL" sz="2400" dirty="0" smtClean="0"/>
              <a:t>w stycznia </a:t>
            </a:r>
            <a:r>
              <a:rPr lang="pl-PL" sz="2400" dirty="0"/>
              <a:t>2010 roku </a:t>
            </a:r>
            <a:r>
              <a:rPr lang="pl-PL" sz="2400" dirty="0" smtClean="0"/>
              <a:t>Oracle wykupił </a:t>
            </a:r>
            <a:r>
              <a:rPr lang="pl-PL" sz="2400" dirty="0" err="1"/>
              <a:t>SUN’a</a:t>
            </a:r>
            <a:r>
              <a:rPr lang="pl-PL" sz="2400" dirty="0"/>
              <a:t>) jest całkowicie bezpłatna, dostępna na licencji GPL. MySQL AB została kupiona 16 stycznia 2008 roku </a:t>
            </a:r>
            <a:r>
              <a:rPr lang="pl-PL" sz="2400" dirty="0" smtClean="0"/>
              <a:t>przez. W </a:t>
            </a:r>
            <a:r>
              <a:rPr lang="pl-PL" sz="2400" dirty="0"/>
              <a:t>międzyczasie Monty </a:t>
            </a:r>
            <a:r>
              <a:rPr lang="pl-PL" sz="2400" dirty="0" err="1"/>
              <a:t>Widenius</a:t>
            </a:r>
            <a:r>
              <a:rPr lang="pl-PL" sz="2400" dirty="0"/>
              <a:t> (współtwórca MySQL) stworzył </a:t>
            </a:r>
            <a:r>
              <a:rPr lang="pl-PL" sz="2400" dirty="0" err="1">
                <a:solidFill>
                  <a:schemeClr val="bg2">
                    <a:lumMod val="50000"/>
                  </a:schemeClr>
                </a:solidFill>
                <a:hlinkClick r:id="rId3" tooltip="MariaDB"/>
              </a:rPr>
              <a:t>MariaDB</a:t>
            </a:r>
            <a:r>
              <a:rPr lang="pl-PL" sz="2400" dirty="0">
                <a:solidFill>
                  <a:schemeClr val="bg2">
                    <a:lumMod val="50000"/>
                  </a:schemeClr>
                </a:solidFill>
              </a:rPr>
              <a:t> – </a:t>
            </a:r>
            <a:r>
              <a:rPr lang="pl-PL" sz="2400" dirty="0" err="1">
                <a:solidFill>
                  <a:schemeClr val="bg2">
                    <a:lumMod val="50000"/>
                  </a:schemeClr>
                </a:solidFill>
                <a:hlinkClick r:id="rId4" tooltip="Fork"/>
              </a:rPr>
              <a:t>forka</a:t>
            </a:r>
            <a:r>
              <a:rPr lang="pl-PL" sz="2400" dirty="0">
                <a:solidFill>
                  <a:schemeClr val="bg2">
                    <a:lumMod val="50000"/>
                  </a:schemeClr>
                </a:solidFill>
              </a:rPr>
              <a:t> </a:t>
            </a:r>
            <a:r>
              <a:rPr lang="pl-PL" sz="2400" dirty="0"/>
              <a:t>(alternatywną wersję) opartego na licencji GPL. </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13</a:t>
            </a:fld>
            <a:endParaRPr lang="pl-PL"/>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1132" y="4925586"/>
            <a:ext cx="2432442" cy="1251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9461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Znalezione obrazy dla zapytania maria d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186" y="3857414"/>
            <a:ext cx="1927101" cy="1927101"/>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sz="half" idx="1"/>
          </p:nvPr>
        </p:nvSpPr>
        <p:spPr/>
        <p:txBody>
          <a:bodyPr>
            <a:normAutofit/>
          </a:bodyPr>
          <a:lstStyle/>
          <a:p>
            <a:r>
              <a:rPr lang="pl-PL" b="1" dirty="0" err="1" smtClean="0">
                <a:solidFill>
                  <a:schemeClr val="bg2">
                    <a:lumMod val="50000"/>
                  </a:schemeClr>
                </a:solidFill>
              </a:rPr>
              <a:t>MariaDB</a:t>
            </a:r>
            <a:r>
              <a:rPr lang="pl-PL" dirty="0" smtClean="0"/>
              <a:t> </a:t>
            </a:r>
            <a:r>
              <a:rPr lang="pl-PL" dirty="0"/>
              <a:t>jest oparta na tym samym kodzie bazowym co MySQL i dąży do utrzymania kompatybilności z jej poprzednimi </a:t>
            </a:r>
            <a:r>
              <a:rPr lang="pl-PL" dirty="0" smtClean="0"/>
              <a:t>wersjami.</a:t>
            </a:r>
            <a:endParaRPr lang="pl-PL" dirty="0"/>
          </a:p>
          <a:p>
            <a:endParaRPr lang="pl-PL" dirty="0"/>
          </a:p>
        </p:txBody>
      </p:sp>
      <p:pic>
        <p:nvPicPr>
          <p:cNvPr id="819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48064" y="1962946"/>
            <a:ext cx="3780438" cy="3712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14</a:t>
            </a:fld>
            <a:endParaRPr lang="pl-PL"/>
          </a:p>
        </p:txBody>
      </p:sp>
    </p:spTree>
    <p:extLst>
      <p:ext uri="{BB962C8B-B14F-4D97-AF65-F5344CB8AC3E}">
        <p14:creationId xmlns:p14="http://schemas.microsoft.com/office/powerpoint/2010/main" val="1424939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p:nvPr>
        </p:nvSpPr>
        <p:spPr>
          <a:xfrm>
            <a:off x="100151" y="156396"/>
            <a:ext cx="8229600" cy="486959"/>
          </a:xfrm>
        </p:spPr>
        <p:txBody>
          <a:bodyPr>
            <a:normAutofit fontScale="90000"/>
          </a:bodyPr>
          <a:lstStyle/>
          <a:p>
            <a:r>
              <a:rPr lang="pl-PL" dirty="0" smtClean="0"/>
              <a:t>Serwer </a:t>
            </a:r>
            <a:r>
              <a:rPr lang="pl-PL" dirty="0"/>
              <a:t>MySQL </a:t>
            </a:r>
          </a:p>
        </p:txBody>
      </p:sp>
      <p:sp>
        <p:nvSpPr>
          <p:cNvPr id="8" name="Symbol zastępczy zawartości 7"/>
          <p:cNvSpPr>
            <a:spLocks noGrp="1"/>
          </p:cNvSpPr>
          <p:nvPr>
            <p:ph sz="half" idx="1"/>
          </p:nvPr>
        </p:nvSpPr>
        <p:spPr>
          <a:xfrm>
            <a:off x="100151" y="678062"/>
            <a:ext cx="5053918" cy="5805636"/>
          </a:xfrm>
        </p:spPr>
        <p:txBody>
          <a:bodyPr>
            <a:noAutofit/>
          </a:bodyPr>
          <a:lstStyle/>
          <a:p>
            <a:pPr marL="0" indent="0">
              <a:buNone/>
            </a:pPr>
            <a:r>
              <a:rPr lang="pl-PL" sz="1800" dirty="0"/>
              <a:t>MySQL to bardzo wydajny i stabilny serwer o </a:t>
            </a:r>
            <a:r>
              <a:rPr lang="pl-PL" sz="1800" dirty="0" smtClean="0"/>
              <a:t>małych wymaganiach </a:t>
            </a:r>
            <a:r>
              <a:rPr lang="pl-PL" sz="1800" dirty="0"/>
              <a:t>sprzętowych.</a:t>
            </a:r>
          </a:p>
          <a:p>
            <a:pPr marL="0" indent="0">
              <a:buNone/>
            </a:pPr>
            <a:r>
              <a:rPr lang="pl-PL" sz="1800" dirty="0"/>
              <a:t>Charakterystyczne cechy </a:t>
            </a:r>
            <a:r>
              <a:rPr lang="pl-PL" sz="1800" dirty="0" err="1" smtClean="0"/>
              <a:t>MySql</a:t>
            </a:r>
            <a:r>
              <a:rPr lang="pl-PL" sz="1800" dirty="0" smtClean="0"/>
              <a:t> to</a:t>
            </a:r>
            <a:r>
              <a:rPr lang="pl-PL" sz="1800" dirty="0"/>
              <a:t>:</a:t>
            </a:r>
          </a:p>
          <a:p>
            <a:pPr marL="0" indent="0">
              <a:buNone/>
            </a:pPr>
            <a:r>
              <a:rPr lang="pl-PL" sz="1800" dirty="0" smtClean="0"/>
              <a:t>• praca </a:t>
            </a:r>
            <a:r>
              <a:rPr lang="pl-PL" sz="1800" dirty="0"/>
              <a:t>w zasadzie na wszystkich dostępnych platformach;</a:t>
            </a:r>
          </a:p>
          <a:p>
            <a:pPr marL="0" indent="0">
              <a:buNone/>
            </a:pPr>
            <a:r>
              <a:rPr lang="pl-PL" sz="1800" dirty="0" smtClean="0"/>
              <a:t>• udostępnianie </a:t>
            </a:r>
            <a:r>
              <a:rPr lang="pl-PL" sz="1800" dirty="0"/>
              <a:t>różnych silników bazodanowych ( na przykład bardzo szybkie tabele </a:t>
            </a:r>
            <a:r>
              <a:rPr lang="pl-PL" sz="1800" dirty="0" err="1" smtClean="0"/>
              <a:t>MyISAM</a:t>
            </a:r>
            <a:r>
              <a:rPr lang="pl-PL" sz="1800" dirty="0"/>
              <a:t> </a:t>
            </a:r>
            <a:r>
              <a:rPr lang="pl-PL" sz="1800" dirty="0" smtClean="0"/>
              <a:t>lub </a:t>
            </a:r>
            <a:r>
              <a:rPr lang="pl-PL" sz="1800" dirty="0"/>
              <a:t>HEAP);</a:t>
            </a:r>
          </a:p>
          <a:p>
            <a:pPr marL="0" indent="0">
              <a:buNone/>
            </a:pPr>
            <a:r>
              <a:rPr lang="pl-PL" sz="1800" dirty="0" smtClean="0"/>
              <a:t>• podstawowa </a:t>
            </a:r>
            <a:r>
              <a:rPr lang="pl-PL" sz="1800" dirty="0"/>
              <a:t>implementacja złączeń;</a:t>
            </a:r>
          </a:p>
          <a:p>
            <a:pPr marL="0" indent="0">
              <a:buNone/>
            </a:pPr>
            <a:r>
              <a:rPr lang="pl-PL" sz="1800" dirty="0" smtClean="0"/>
              <a:t>• wykorzystywanie </a:t>
            </a:r>
            <a:r>
              <a:rPr lang="pl-PL" sz="1800" dirty="0"/>
              <a:t>systemu przesyłania skompresowanych danych pomiędzy klientem i serwerem;</a:t>
            </a:r>
          </a:p>
          <a:p>
            <a:pPr marL="0" indent="0">
              <a:buNone/>
            </a:pPr>
            <a:r>
              <a:rPr lang="pl-PL" sz="1800" dirty="0" smtClean="0"/>
              <a:t>• udostępnianie </a:t>
            </a:r>
            <a:r>
              <a:rPr lang="pl-PL" sz="1800" dirty="0"/>
              <a:t>serwera w postaci osobnego programu lub biblioteki;</a:t>
            </a:r>
          </a:p>
          <a:p>
            <a:pPr marL="0" indent="0">
              <a:buNone/>
            </a:pPr>
            <a:r>
              <a:rPr lang="pl-PL" sz="1800" dirty="0" smtClean="0"/>
              <a:t>• obsługa </a:t>
            </a:r>
            <a:r>
              <a:rPr lang="pl-PL" sz="1800" dirty="0"/>
              <a:t>zapytań rozproszonych;</a:t>
            </a:r>
          </a:p>
          <a:p>
            <a:pPr marL="0" indent="0">
              <a:buNone/>
            </a:pPr>
            <a:r>
              <a:rPr lang="pl-PL" sz="1800" dirty="0" smtClean="0"/>
              <a:t>• udostępnianie </a:t>
            </a:r>
            <a:r>
              <a:rPr lang="pl-PL" sz="1800" dirty="0"/>
              <a:t>mechanizmów replikacji.</a:t>
            </a:r>
          </a:p>
          <a:p>
            <a:pPr marL="0" indent="0">
              <a:buNone/>
            </a:pPr>
            <a:endParaRPr lang="pl-PL" sz="1800" dirty="0"/>
          </a:p>
        </p:txBody>
      </p:sp>
      <p:sp>
        <p:nvSpPr>
          <p:cNvPr id="5" name="Symbol zastępczy stopki 4"/>
          <p:cNvSpPr>
            <a:spLocks noGrp="1"/>
          </p:cNvSpPr>
          <p:nvPr>
            <p:ph type="ftr" sz="quarter" idx="11"/>
          </p:nvPr>
        </p:nvSpPr>
        <p:spPr/>
        <p:txBody>
          <a:bodyPr/>
          <a:lstStyle/>
          <a:p>
            <a:r>
              <a:rPr lang="pl-PL" smtClean="0"/>
              <a:t>ZSE - Systemy baz danych</a:t>
            </a:r>
            <a:endParaRPr lang="pl-PL"/>
          </a:p>
        </p:txBody>
      </p:sp>
      <p:sp>
        <p:nvSpPr>
          <p:cNvPr id="6" name="Symbol zastępczy numeru slajdu 5"/>
          <p:cNvSpPr>
            <a:spLocks noGrp="1"/>
          </p:cNvSpPr>
          <p:nvPr>
            <p:ph type="sldNum" sz="quarter" idx="12"/>
          </p:nvPr>
        </p:nvSpPr>
        <p:spPr/>
        <p:txBody>
          <a:bodyPr/>
          <a:lstStyle/>
          <a:p>
            <a:fld id="{610466E2-DEFB-43AB-8EFB-4CD57F3A8EB0}" type="slidenum">
              <a:rPr lang="pl-PL" smtClean="0"/>
              <a:t>15</a:t>
            </a:fld>
            <a:endParaRPr lang="pl-PL"/>
          </a:p>
        </p:txBody>
      </p:sp>
      <p:sp>
        <p:nvSpPr>
          <p:cNvPr id="12" name="Prostokąt zaokrąglony 11"/>
          <p:cNvSpPr/>
          <p:nvPr/>
        </p:nvSpPr>
        <p:spPr>
          <a:xfrm>
            <a:off x="5024683" y="1848451"/>
            <a:ext cx="4032448"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b="1" dirty="0"/>
              <a:t>Zalety serwera MySQL:</a:t>
            </a:r>
          </a:p>
          <a:p>
            <a:pPr marL="285750" indent="-285750">
              <a:buFont typeface="Wingdings" panose="05000000000000000000" pitchFamily="2" charset="2"/>
              <a:buChar char="§"/>
            </a:pPr>
            <a:r>
              <a:rPr lang="pl-PL" dirty="0" smtClean="0"/>
              <a:t>bardzo </a:t>
            </a:r>
            <a:r>
              <a:rPr lang="pl-PL" dirty="0"/>
              <a:t>szybki</a:t>
            </a:r>
          </a:p>
          <a:p>
            <a:pPr marL="285750" indent="-285750">
              <a:buFont typeface="Wingdings" panose="05000000000000000000" pitchFamily="2" charset="2"/>
              <a:buChar char="§"/>
            </a:pPr>
            <a:r>
              <a:rPr lang="pl-PL" dirty="0" smtClean="0"/>
              <a:t>obsługa </a:t>
            </a:r>
            <a:r>
              <a:rPr lang="pl-PL" dirty="0"/>
              <a:t>zapytań rozproszonych</a:t>
            </a:r>
          </a:p>
          <a:p>
            <a:pPr marL="285750" indent="-285750">
              <a:buFont typeface="Wingdings" panose="05000000000000000000" pitchFamily="2" charset="2"/>
              <a:buChar char="§"/>
            </a:pPr>
            <a:r>
              <a:rPr lang="pl-PL" dirty="0" smtClean="0"/>
              <a:t>udostępnienie </a:t>
            </a:r>
            <a:r>
              <a:rPr lang="pl-PL" dirty="0"/>
              <a:t>mechanizmów replikacji</a:t>
            </a:r>
          </a:p>
        </p:txBody>
      </p:sp>
      <p:sp>
        <p:nvSpPr>
          <p:cNvPr id="13" name="Prostokąt zaokrąglony 12"/>
          <p:cNvSpPr/>
          <p:nvPr/>
        </p:nvSpPr>
        <p:spPr>
          <a:xfrm>
            <a:off x="5004048" y="3573016"/>
            <a:ext cx="4032448"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pl-PL" b="1" dirty="0"/>
              <a:t>Wady serwera MySQL:</a:t>
            </a:r>
          </a:p>
          <a:p>
            <a:pPr marL="285750" indent="-285750">
              <a:buFont typeface="Wingdings" panose="05000000000000000000" pitchFamily="2" charset="2"/>
              <a:buChar char="§"/>
            </a:pPr>
            <a:r>
              <a:rPr lang="pl-PL" dirty="0" smtClean="0"/>
              <a:t>Transakcje </a:t>
            </a:r>
            <a:r>
              <a:rPr lang="pl-PL" dirty="0"/>
              <a:t>wymagają korzystania z silnika </a:t>
            </a:r>
            <a:r>
              <a:rPr lang="pl-PL" dirty="0" smtClean="0"/>
              <a:t>bazodanowego </a:t>
            </a:r>
            <a:r>
              <a:rPr lang="pl-PL" dirty="0" err="1" smtClean="0"/>
              <a:t>InnoDB</a:t>
            </a:r>
            <a:endParaRPr lang="pl-PL" dirty="0"/>
          </a:p>
          <a:p>
            <a:pPr marL="285750" indent="-285750">
              <a:buFont typeface="Wingdings" panose="05000000000000000000" pitchFamily="2" charset="2"/>
              <a:buChar char="§"/>
            </a:pPr>
            <a:r>
              <a:rPr lang="pl-PL" dirty="0" smtClean="0"/>
              <a:t>Licencja </a:t>
            </a:r>
            <a:r>
              <a:rPr lang="pl-PL" dirty="0"/>
              <a:t>GPL uniemożliwia sprzedaż produktów, </a:t>
            </a:r>
            <a:r>
              <a:rPr lang="pl-PL" dirty="0" smtClean="0"/>
              <a:t>których </a:t>
            </a:r>
            <a:r>
              <a:rPr lang="pl-PL" dirty="0"/>
              <a:t>działanie jest powiązane z serwerem MySQL</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5344" y="171676"/>
            <a:ext cx="1368152"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1065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p:nvPr>
        </p:nvSpPr>
        <p:spPr>
          <a:xfrm>
            <a:off x="217314" y="692696"/>
            <a:ext cx="8229600" cy="699356"/>
          </a:xfrm>
        </p:spPr>
        <p:txBody>
          <a:bodyPr>
            <a:normAutofit fontScale="90000"/>
          </a:bodyPr>
          <a:lstStyle/>
          <a:p>
            <a:r>
              <a:rPr lang="pl-PL" dirty="0" smtClean="0"/>
              <a:t>Serwer </a:t>
            </a:r>
            <a:r>
              <a:rPr lang="pl-PL" dirty="0"/>
              <a:t>MySQL </a:t>
            </a:r>
            <a:r>
              <a:rPr lang="pl-PL" dirty="0" smtClean="0"/>
              <a:t> - narzędzia administracyjne</a:t>
            </a:r>
            <a:endParaRPr lang="pl-PL" dirty="0"/>
          </a:p>
        </p:txBody>
      </p:sp>
      <p:sp>
        <p:nvSpPr>
          <p:cNvPr id="5" name="Symbol zastępczy stopki 4"/>
          <p:cNvSpPr>
            <a:spLocks noGrp="1"/>
          </p:cNvSpPr>
          <p:nvPr>
            <p:ph type="ftr" sz="quarter" idx="11"/>
          </p:nvPr>
        </p:nvSpPr>
        <p:spPr/>
        <p:txBody>
          <a:bodyPr/>
          <a:lstStyle/>
          <a:p>
            <a:r>
              <a:rPr lang="pl-PL" smtClean="0"/>
              <a:t>ZSE - Systemy baz danych</a:t>
            </a:r>
            <a:endParaRPr lang="pl-PL"/>
          </a:p>
        </p:txBody>
      </p:sp>
      <p:sp>
        <p:nvSpPr>
          <p:cNvPr id="6" name="Symbol zastępczy numeru slajdu 5"/>
          <p:cNvSpPr>
            <a:spLocks noGrp="1"/>
          </p:cNvSpPr>
          <p:nvPr>
            <p:ph type="sldNum" sz="quarter" idx="12"/>
          </p:nvPr>
        </p:nvSpPr>
        <p:spPr/>
        <p:txBody>
          <a:bodyPr/>
          <a:lstStyle/>
          <a:p>
            <a:fld id="{610466E2-DEFB-43AB-8EFB-4CD57F3A8EB0}" type="slidenum">
              <a:rPr lang="pl-PL" smtClean="0"/>
              <a:t>16</a:t>
            </a:fld>
            <a:endParaRPr lang="pl-PL"/>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628800"/>
            <a:ext cx="864870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55944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11460" y="404664"/>
            <a:ext cx="8229600" cy="990600"/>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serwerów 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sz="half" idx="1"/>
          </p:nvPr>
        </p:nvSpPr>
        <p:spPr>
          <a:xfrm>
            <a:off x="211936" y="1969282"/>
            <a:ext cx="2664296" cy="4718304"/>
          </a:xfrm>
        </p:spPr>
        <p:txBody>
          <a:bodyPr>
            <a:normAutofit/>
          </a:bodyPr>
          <a:lstStyle/>
          <a:p>
            <a:r>
              <a:rPr lang="pl-PL" b="1" dirty="0" err="1" smtClean="0">
                <a:solidFill>
                  <a:schemeClr val="bg2">
                    <a:lumMod val="50000"/>
                  </a:schemeClr>
                </a:solidFill>
              </a:rPr>
              <a:t>PostgreSQL</a:t>
            </a:r>
            <a:r>
              <a:rPr lang="pl-PL" dirty="0"/>
              <a:t> </a:t>
            </a:r>
            <a:r>
              <a:rPr lang="pl-PL" dirty="0" smtClean="0"/>
              <a:t>– </a:t>
            </a:r>
            <a:r>
              <a:rPr lang="pl-PL" dirty="0"/>
              <a:t>darmowy system bazodanowy opracowany na </a:t>
            </a:r>
            <a:r>
              <a:rPr lang="pl-PL" dirty="0" smtClean="0"/>
              <a:t>Uniwersytecie Kalifornijskim. Obok MySQL </a:t>
            </a:r>
            <a:r>
              <a:rPr lang="pl-PL" dirty="0"/>
              <a:t>i </a:t>
            </a:r>
            <a:r>
              <a:rPr lang="pl-PL" dirty="0" err="1" smtClean="0"/>
              <a:t>Firebird</a:t>
            </a:r>
            <a:r>
              <a:rPr lang="pl-PL" dirty="0" smtClean="0"/>
              <a:t>, </a:t>
            </a:r>
            <a:r>
              <a:rPr lang="pl-PL" dirty="0"/>
              <a:t>jeden z trzech najpopularniejszych </a:t>
            </a:r>
            <a:r>
              <a:rPr lang="pl-PL" dirty="0" err="1" smtClean="0"/>
              <a:t>wolnodostępnych</a:t>
            </a:r>
            <a:r>
              <a:rPr lang="pl-PL" dirty="0" smtClean="0"/>
              <a:t> systemów </a:t>
            </a:r>
            <a:r>
              <a:rPr lang="pl-PL" dirty="0"/>
              <a:t>zarządzania relacyjnymi bazami danych.</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17</a:t>
            </a:fld>
            <a:endParaRPr lang="pl-PL"/>
          </a:p>
        </p:txBody>
      </p:sp>
      <p:pic>
        <p:nvPicPr>
          <p:cNvPr id="122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76064"/>
            <a:ext cx="31623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Prostokąt 8"/>
          <p:cNvSpPr/>
          <p:nvPr/>
        </p:nvSpPr>
        <p:spPr>
          <a:xfrm>
            <a:off x="2987824" y="1700808"/>
            <a:ext cx="6012160" cy="4093428"/>
          </a:xfrm>
          <a:prstGeom prst="rect">
            <a:avLst/>
          </a:prstGeom>
        </p:spPr>
        <p:txBody>
          <a:bodyPr wrap="square">
            <a:spAutoFit/>
          </a:bodyPr>
          <a:lstStyle/>
          <a:p>
            <a:pPr algn="just"/>
            <a:r>
              <a:rPr lang="pl-PL" sz="2000" dirty="0"/>
              <a:t>Jest aktywnie tworzony od 15 lat i przez ten czas dał dowody stabilności i wydajności </a:t>
            </a:r>
            <a:r>
              <a:rPr lang="pl-PL" sz="2000" dirty="0" smtClean="0"/>
              <a:t>zyskując </a:t>
            </a:r>
            <a:r>
              <a:rPr lang="pl-PL" sz="2000" dirty="0"/>
              <a:t>znakomitą reputację wśród specjalistów na całym świecie. </a:t>
            </a:r>
            <a:r>
              <a:rPr lang="pl-PL" sz="2000" dirty="0" smtClean="0"/>
              <a:t>Autorzy wyposażyli </a:t>
            </a:r>
            <a:r>
              <a:rPr lang="pl-PL" sz="2000" dirty="0"/>
              <a:t>go w wiele zaawansowanych mechanizmów, m.in. indeksowanie </a:t>
            </a:r>
            <a:r>
              <a:rPr lang="pl-PL" sz="2000" dirty="0" smtClean="0"/>
              <a:t>poprzez </a:t>
            </a:r>
            <a:r>
              <a:rPr lang="pl-PL" sz="2000" dirty="0"/>
              <a:t>drzewa </a:t>
            </a:r>
            <a:r>
              <a:rPr lang="pl-PL" sz="2000" dirty="0" err="1" smtClean="0"/>
              <a:t>GiST</a:t>
            </a:r>
            <a:r>
              <a:rPr lang="pl-PL" sz="2000" dirty="0"/>
              <a:t> </a:t>
            </a:r>
            <a:r>
              <a:rPr lang="pl-PL" sz="2000" dirty="0" smtClean="0"/>
              <a:t>i </a:t>
            </a:r>
            <a:r>
              <a:rPr lang="pl-PL" sz="2000" dirty="0"/>
              <a:t>dziedziczenie struktur tabel. Jako jeden z nielicznych umożliwia </a:t>
            </a:r>
            <a:r>
              <a:rPr lang="pl-PL" sz="2000" dirty="0" smtClean="0"/>
              <a:t>używanie </a:t>
            </a:r>
            <a:r>
              <a:rPr lang="pl-PL" sz="2000" dirty="0"/>
              <a:t>różnych języków przy pisaniu </a:t>
            </a:r>
            <a:r>
              <a:rPr lang="pl-PL" sz="2000" dirty="0" smtClean="0"/>
              <a:t>procedur przechowywanych </a:t>
            </a:r>
            <a:r>
              <a:rPr lang="pl-PL" sz="2000" dirty="0"/>
              <a:t>(m.in. Java, Perl, </a:t>
            </a:r>
            <a:r>
              <a:rPr lang="pl-PL" sz="2000" dirty="0" err="1" smtClean="0"/>
              <a:t>Python</a:t>
            </a:r>
            <a:r>
              <a:rPr lang="pl-PL" sz="2000" dirty="0" smtClean="0"/>
              <a:t> , </a:t>
            </a:r>
            <a:r>
              <a:rPr lang="pl-PL" sz="2000" dirty="0"/>
              <a:t>C/C++). </a:t>
            </a:r>
          </a:p>
          <a:p>
            <a:pPr algn="just"/>
            <a:r>
              <a:rPr lang="pl-PL" sz="2000" dirty="0" err="1" smtClean="0"/>
              <a:t>PostgreSQL</a:t>
            </a:r>
            <a:r>
              <a:rPr lang="pl-PL" sz="2000" dirty="0"/>
              <a:t> </a:t>
            </a:r>
            <a:r>
              <a:rPr lang="pl-PL" sz="2000" dirty="0" smtClean="0"/>
              <a:t>jest </a:t>
            </a:r>
            <a:r>
              <a:rPr lang="pl-PL" sz="2000" dirty="0"/>
              <a:t>dostępny w wersjach pod wszystkie popularne systemy operacyjne, a </a:t>
            </a:r>
            <a:r>
              <a:rPr lang="pl-PL" sz="2000" dirty="0" smtClean="0"/>
              <a:t>także </a:t>
            </a:r>
            <a:r>
              <a:rPr lang="pl-PL" sz="2000" dirty="0"/>
              <a:t>posiada gotowe interfejsy dla technologii C/C++, Java, .NET, Perl, </a:t>
            </a:r>
            <a:r>
              <a:rPr lang="pl-PL" sz="2000" dirty="0" err="1" smtClean="0"/>
              <a:t>Python</a:t>
            </a:r>
            <a:r>
              <a:rPr lang="pl-PL" sz="2000" dirty="0" smtClean="0"/>
              <a:t>, </a:t>
            </a:r>
            <a:r>
              <a:rPr lang="pl-PL" sz="2000" dirty="0" err="1" smtClean="0"/>
              <a:t>Ruby,Tcl</a:t>
            </a:r>
            <a:r>
              <a:rPr lang="pl-PL" sz="2000" dirty="0" smtClean="0"/>
              <a:t>, ODBC </a:t>
            </a:r>
            <a:r>
              <a:rPr lang="pl-PL" sz="2000" dirty="0"/>
              <a:t>i innych oraz bardzo dobrą dokumentację opatrzoną komentarzami </a:t>
            </a:r>
            <a:r>
              <a:rPr lang="pl-PL" sz="2000" dirty="0" smtClean="0"/>
              <a:t>użytkowników</a:t>
            </a:r>
            <a:r>
              <a:rPr lang="pl-PL" sz="2000" dirty="0"/>
              <a:t>. </a:t>
            </a:r>
          </a:p>
        </p:txBody>
      </p:sp>
    </p:spTree>
    <p:extLst>
      <p:ext uri="{BB962C8B-B14F-4D97-AF65-F5344CB8AC3E}">
        <p14:creationId xmlns:p14="http://schemas.microsoft.com/office/powerpoint/2010/main" val="33499183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fontScale="90000"/>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serwerów 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a:xfrm>
            <a:off x="692174" y="2204864"/>
            <a:ext cx="3754760" cy="4876800"/>
          </a:xfrm>
        </p:spPr>
        <p:txBody>
          <a:bodyPr>
            <a:normAutofit/>
          </a:bodyPr>
          <a:lstStyle/>
          <a:p>
            <a:r>
              <a:rPr lang="pl-PL" b="1" dirty="0" err="1" smtClean="0">
                <a:solidFill>
                  <a:schemeClr val="bg2">
                    <a:lumMod val="50000"/>
                  </a:schemeClr>
                </a:solidFill>
              </a:rPr>
              <a:t>Firebird</a:t>
            </a:r>
            <a:r>
              <a:rPr lang="pl-PL" b="1" dirty="0" smtClean="0">
                <a:solidFill>
                  <a:schemeClr val="bg2">
                    <a:lumMod val="50000"/>
                  </a:schemeClr>
                </a:solidFill>
              </a:rPr>
              <a:t> </a:t>
            </a:r>
            <a:r>
              <a:rPr lang="pl-PL" dirty="0"/>
              <a:t>– </a:t>
            </a:r>
            <a:r>
              <a:rPr lang="pl-PL" dirty="0" smtClean="0"/>
              <a:t>trzeci </a:t>
            </a:r>
            <a:r>
              <a:rPr lang="pl-PL" dirty="0"/>
              <a:t>wśród najbardziej popularnych darmowych systemów </a:t>
            </a:r>
            <a:r>
              <a:rPr lang="pl-PL" dirty="0" smtClean="0"/>
              <a:t>zarządzania relacyjnymi </a:t>
            </a:r>
            <a:r>
              <a:rPr lang="pl-PL" dirty="0"/>
              <a:t>bazami danych, stworzony na podstawie </a:t>
            </a:r>
            <a:r>
              <a:rPr lang="pl-PL" dirty="0" err="1"/>
              <a:t>InterBase</a:t>
            </a:r>
            <a:r>
              <a:rPr lang="pl-PL" dirty="0"/>
              <a:t>,</a:t>
            </a:r>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18</a:t>
            </a:fld>
            <a:endParaRPr lang="pl-PL"/>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42909"/>
            <a:ext cx="3168352" cy="6060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946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p:txBody>
          <a:bodyPr>
            <a:normAutofit/>
          </a:bodyPr>
          <a:lstStyle/>
          <a:p>
            <a:r>
              <a:rPr lang="pl-PL" b="1" dirty="0">
                <a:solidFill>
                  <a:schemeClr val="bg2">
                    <a:lumMod val="50000"/>
                  </a:schemeClr>
                </a:solidFill>
              </a:rPr>
              <a:t>Microsoft SQL Server </a:t>
            </a:r>
            <a:r>
              <a:rPr lang="pl-PL" dirty="0"/>
              <a:t>– </a:t>
            </a:r>
            <a:r>
              <a:rPr lang="pl-PL" dirty="0" smtClean="0"/>
              <a:t>komercyjny </a:t>
            </a:r>
            <a:r>
              <a:rPr lang="pl-PL" dirty="0"/>
              <a:t>system zarządzania bazami danych stworzony </a:t>
            </a:r>
            <a:r>
              <a:rPr lang="pl-PL" dirty="0" smtClean="0"/>
              <a:t>przez największą </a:t>
            </a:r>
            <a:r>
              <a:rPr lang="pl-PL" dirty="0"/>
              <a:t>na świecie firmę informatyczną Microsoft. Firma ta udostępnia też </a:t>
            </a:r>
            <a:r>
              <a:rPr lang="pl-PL" dirty="0" smtClean="0"/>
              <a:t>darmowe odmiany </a:t>
            </a:r>
            <a:r>
              <a:rPr lang="pl-PL" dirty="0"/>
              <a:t>swojej bazy </a:t>
            </a:r>
            <a:r>
              <a:rPr lang="pl-PL" dirty="0" smtClean="0"/>
              <a:t>z pewnymi </a:t>
            </a:r>
            <a:r>
              <a:rPr lang="pl-PL" dirty="0"/>
              <a:t>ograniczeniami (</a:t>
            </a:r>
            <a:r>
              <a:rPr lang="pl-PL" dirty="0" smtClean="0"/>
              <a:t>np. ograniczenie </a:t>
            </a:r>
            <a:r>
              <a:rPr lang="pl-PL" dirty="0"/>
              <a:t>wykorzystania </a:t>
            </a:r>
            <a:r>
              <a:rPr lang="pl-PL" dirty="0" smtClean="0"/>
              <a:t>pamięci RAM</a:t>
            </a:r>
            <a:r>
              <a:rPr lang="pl-PL" dirty="0"/>
              <a:t>),</a:t>
            </a:r>
          </a:p>
          <a:p>
            <a:pPr marL="0" indent="0">
              <a:buNone/>
            </a:pPr>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19</a:t>
            </a:fld>
            <a:endParaRPr lang="pl-PL"/>
          </a:p>
        </p:txBody>
      </p:sp>
      <p:sp>
        <p:nvSpPr>
          <p:cNvPr id="8" name="AutoShape 2" descr="Znalezione obrazy dla zapytania wersje ms sql 201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6242" y="4842954"/>
            <a:ext cx="42576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72314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14288"/>
            <a:ext cx="8153400" cy="1143001"/>
          </a:xfrm>
        </p:spPr>
        <p:txBody>
          <a:bodyPr/>
          <a:lstStyle/>
          <a:p>
            <a:pPr eaLnBrk="1" hangingPunct="1"/>
            <a:r>
              <a:rPr lang="pl-PL" altLang="pl-PL" sz="4000" smtClean="0"/>
              <a:t>System zarządzania bazami danych</a:t>
            </a:r>
          </a:p>
        </p:txBody>
      </p:sp>
      <p:sp>
        <p:nvSpPr>
          <p:cNvPr id="7171" name="Text Box 3"/>
          <p:cNvSpPr txBox="1">
            <a:spLocks noChangeArrowheads="1"/>
          </p:cNvSpPr>
          <p:nvPr/>
        </p:nvSpPr>
        <p:spPr bwMode="auto">
          <a:xfrm>
            <a:off x="179512" y="1782678"/>
            <a:ext cx="878554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lgn="just" eaLnBrk="1" hangingPunct="1">
              <a:spcBef>
                <a:spcPct val="0"/>
              </a:spcBef>
              <a:buClrTx/>
              <a:buSzTx/>
              <a:buFontTx/>
              <a:buNone/>
            </a:pPr>
            <a:r>
              <a:rPr kumimoji="0" lang="pl-PL" altLang="pl-PL" sz="2000" b="1" dirty="0"/>
              <a:t>System zarządzania bazami danych (</a:t>
            </a:r>
            <a:r>
              <a:rPr kumimoji="0" lang="pl-PL" altLang="pl-PL" sz="2000" b="1" i="1" dirty="0"/>
              <a:t>SZBD, ang. DBMS</a:t>
            </a:r>
            <a:r>
              <a:rPr kumimoji="0" lang="pl-PL" altLang="pl-PL" sz="2000" b="1" dirty="0"/>
              <a:t>) </a:t>
            </a:r>
            <a:r>
              <a:rPr kumimoji="0" lang="pl-PL" altLang="pl-PL" sz="2000" dirty="0"/>
              <a:t>jest zbiorem narzędzi stanowiących warstwę pośredniczącą pomiędzy bazą danych a użytkownikiem i umożliwiających dostęp do danych oraz zarządzanie bazami danych.</a:t>
            </a:r>
          </a:p>
        </p:txBody>
      </p:sp>
      <p:grpSp>
        <p:nvGrpSpPr>
          <p:cNvPr id="2" name="Grupa 1"/>
          <p:cNvGrpSpPr/>
          <p:nvPr/>
        </p:nvGrpSpPr>
        <p:grpSpPr>
          <a:xfrm>
            <a:off x="1331640" y="2800350"/>
            <a:ext cx="6912768" cy="3508970"/>
            <a:chOff x="2403475" y="3028950"/>
            <a:chExt cx="6172200" cy="3352800"/>
          </a:xfrm>
        </p:grpSpPr>
        <p:sp>
          <p:nvSpPr>
            <p:cNvPr id="7172" name="Text Box 5"/>
            <p:cNvSpPr txBox="1">
              <a:spLocks noChangeArrowheads="1"/>
            </p:cNvSpPr>
            <p:nvPr/>
          </p:nvSpPr>
          <p:spPr bwMode="auto">
            <a:xfrm>
              <a:off x="3317875" y="5010150"/>
              <a:ext cx="3429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93675" indent="-193675">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eaLnBrk="1" hangingPunct="1">
                <a:spcBef>
                  <a:spcPct val="0"/>
                </a:spcBef>
                <a:buClrTx/>
                <a:buSzTx/>
                <a:buFontTx/>
                <a:buNone/>
              </a:pPr>
              <a:r>
                <a:rPr kumimoji="0" lang="pl-PL" altLang="pl-PL" sz="2000" dirty="0"/>
                <a:t>Podstawowe funkcje SZBD:</a:t>
              </a:r>
            </a:p>
            <a:p>
              <a:pPr eaLnBrk="1" hangingPunct="1">
                <a:spcBef>
                  <a:spcPct val="0"/>
                </a:spcBef>
                <a:buClrTx/>
                <a:buSzTx/>
                <a:buFontTx/>
                <a:buChar char="-"/>
              </a:pPr>
              <a:r>
                <a:rPr kumimoji="0" lang="pl-PL" altLang="pl-PL" sz="2000" dirty="0"/>
                <a:t>zarządzanie plikami,</a:t>
              </a:r>
              <a:endParaRPr kumimoji="0" lang="pl-PL" altLang="pl-PL" sz="1600" dirty="0"/>
            </a:p>
            <a:p>
              <a:pPr eaLnBrk="1" hangingPunct="1">
                <a:spcBef>
                  <a:spcPct val="0"/>
                </a:spcBef>
                <a:buClrTx/>
                <a:buSzTx/>
                <a:buFontTx/>
                <a:buChar char="-"/>
              </a:pPr>
              <a:r>
                <a:rPr kumimoji="0" lang="pl-PL" altLang="pl-PL" sz="2000" dirty="0"/>
                <a:t>przeszukiwanie danych,</a:t>
              </a:r>
            </a:p>
            <a:p>
              <a:pPr eaLnBrk="1" hangingPunct="1">
                <a:spcBef>
                  <a:spcPct val="0"/>
                </a:spcBef>
                <a:buClrTx/>
                <a:buSzTx/>
                <a:buFontTx/>
                <a:buChar char="-"/>
              </a:pPr>
              <a:r>
                <a:rPr kumimoji="0" lang="pl-PL" altLang="pl-PL" sz="2000" dirty="0"/>
                <a:t>zarządzanie bazą danych.</a:t>
              </a:r>
            </a:p>
          </p:txBody>
        </p:sp>
        <p:sp>
          <p:nvSpPr>
            <p:cNvPr id="7173" name="computr2"/>
            <p:cNvSpPr>
              <a:spLocks noEditPoints="1" noChangeArrowheads="1"/>
            </p:cNvSpPr>
            <p:nvPr/>
          </p:nvSpPr>
          <p:spPr bwMode="auto">
            <a:xfrm>
              <a:off x="3927475" y="3333750"/>
              <a:ext cx="2281238" cy="1524000"/>
            </a:xfrm>
            <a:custGeom>
              <a:avLst/>
              <a:gdLst>
                <a:gd name="T0" fmla="*/ 2147483647 w 21600"/>
                <a:gd name="T1" fmla="*/ 0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2147483647 h 21600"/>
                <a:gd name="T18" fmla="*/ 2147483647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spcBef>
                  <a:spcPct val="0"/>
                </a:spcBef>
                <a:buClrTx/>
                <a:buSzTx/>
                <a:buFontTx/>
                <a:buNone/>
              </a:pPr>
              <a:r>
                <a:rPr kumimoji="0" lang="pl-PL" altLang="pl-PL" sz="2400"/>
                <a:t>SZBD</a:t>
              </a:r>
            </a:p>
          </p:txBody>
        </p:sp>
        <p:pic>
          <p:nvPicPr>
            <p:cNvPr id="7174" name="Picture 7" descr="C:\WINDOWS\Dane aplikacji\Microsoft\Media Catalog\Lzdziwie.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3475" y="3333750"/>
              <a:ext cx="68103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AutoShape 8"/>
            <p:cNvSpPr>
              <a:spLocks noChangeArrowheads="1"/>
            </p:cNvSpPr>
            <p:nvPr/>
          </p:nvSpPr>
          <p:spPr bwMode="auto">
            <a:xfrm>
              <a:off x="7280275" y="3257550"/>
              <a:ext cx="1066800" cy="609600"/>
            </a:xfrm>
            <a:prstGeom prst="flowChartMagneticDisk">
              <a:avLst/>
            </a:prstGeom>
            <a:solidFill>
              <a:schemeClr val="accent1"/>
            </a:solidFill>
            <a:ln w="9525">
              <a:solidFill>
                <a:schemeClr val="tx1"/>
              </a:solidFill>
              <a:round/>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lgn="ctr">
                <a:spcBef>
                  <a:spcPct val="0"/>
                </a:spcBef>
                <a:buClrTx/>
                <a:buSzTx/>
                <a:buFontTx/>
                <a:buNone/>
              </a:pPr>
              <a:r>
                <a:rPr kumimoji="0" lang="pl-PL" altLang="pl-PL" sz="2000"/>
                <a:t>BD1</a:t>
              </a:r>
            </a:p>
          </p:txBody>
        </p:sp>
        <p:sp>
          <p:nvSpPr>
            <p:cNvPr id="7176" name="AutoShape 9"/>
            <p:cNvSpPr>
              <a:spLocks noChangeArrowheads="1"/>
            </p:cNvSpPr>
            <p:nvPr/>
          </p:nvSpPr>
          <p:spPr bwMode="auto">
            <a:xfrm>
              <a:off x="7280275" y="4019550"/>
              <a:ext cx="1066800" cy="609600"/>
            </a:xfrm>
            <a:prstGeom prst="flowChartMagneticDisk">
              <a:avLst/>
            </a:prstGeom>
            <a:solidFill>
              <a:schemeClr val="accent1"/>
            </a:solidFill>
            <a:ln w="9525">
              <a:solidFill>
                <a:schemeClr val="tx1"/>
              </a:solidFill>
              <a:round/>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lgn="ctr">
                <a:spcBef>
                  <a:spcPct val="0"/>
                </a:spcBef>
                <a:buClrTx/>
                <a:buSzTx/>
                <a:buFontTx/>
                <a:buNone/>
              </a:pPr>
              <a:r>
                <a:rPr kumimoji="0" lang="pl-PL" altLang="pl-PL" sz="2000"/>
                <a:t>BD2</a:t>
              </a:r>
            </a:p>
          </p:txBody>
        </p:sp>
        <p:sp>
          <p:nvSpPr>
            <p:cNvPr id="7177" name="AutoShape 10"/>
            <p:cNvSpPr>
              <a:spLocks noChangeArrowheads="1"/>
            </p:cNvSpPr>
            <p:nvPr/>
          </p:nvSpPr>
          <p:spPr bwMode="auto">
            <a:xfrm>
              <a:off x="7280275" y="5543550"/>
              <a:ext cx="1066800" cy="609600"/>
            </a:xfrm>
            <a:prstGeom prst="flowChartMagneticDisk">
              <a:avLst/>
            </a:prstGeom>
            <a:solidFill>
              <a:schemeClr val="accent1"/>
            </a:solidFill>
            <a:ln w="9525">
              <a:solidFill>
                <a:schemeClr val="tx1"/>
              </a:solidFill>
              <a:round/>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lgn="ctr">
                <a:spcBef>
                  <a:spcPct val="0"/>
                </a:spcBef>
                <a:buClrTx/>
                <a:buSzTx/>
                <a:buFontTx/>
                <a:buNone/>
              </a:pPr>
              <a:r>
                <a:rPr kumimoji="0" lang="pl-PL" altLang="pl-PL" sz="2000"/>
                <a:t>BDn</a:t>
              </a:r>
            </a:p>
          </p:txBody>
        </p:sp>
        <p:sp>
          <p:nvSpPr>
            <p:cNvPr id="7178" name="AutoShape 11"/>
            <p:cNvSpPr>
              <a:spLocks noChangeArrowheads="1"/>
            </p:cNvSpPr>
            <p:nvPr/>
          </p:nvSpPr>
          <p:spPr bwMode="auto">
            <a:xfrm>
              <a:off x="3089275" y="3714750"/>
              <a:ext cx="1219200" cy="533400"/>
            </a:xfrm>
            <a:prstGeom prst="leftRightArrow">
              <a:avLst>
                <a:gd name="adj1" fmla="val 50000"/>
                <a:gd name="adj2" fmla="val 45714"/>
              </a:avLst>
            </a:prstGeom>
            <a:solidFill>
              <a:schemeClr val="accent1"/>
            </a:solidFill>
            <a:ln w="952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spcBef>
                  <a:spcPct val="0"/>
                </a:spcBef>
                <a:buClrTx/>
                <a:buSzTx/>
                <a:buFontTx/>
                <a:buNone/>
              </a:pPr>
              <a:endParaRPr kumimoji="0" lang="pl-PL" altLang="pl-PL" sz="4400"/>
            </a:p>
          </p:txBody>
        </p:sp>
        <p:sp>
          <p:nvSpPr>
            <p:cNvPr id="7179" name="AutoShape 12"/>
            <p:cNvSpPr>
              <a:spLocks noChangeArrowheads="1"/>
            </p:cNvSpPr>
            <p:nvPr/>
          </p:nvSpPr>
          <p:spPr bwMode="auto">
            <a:xfrm>
              <a:off x="5780088" y="3714750"/>
              <a:ext cx="1271587" cy="533400"/>
            </a:xfrm>
            <a:prstGeom prst="leftRightArrow">
              <a:avLst>
                <a:gd name="adj1" fmla="val 50000"/>
                <a:gd name="adj2" fmla="val 54290"/>
              </a:avLst>
            </a:prstGeom>
            <a:solidFill>
              <a:schemeClr val="accent1"/>
            </a:solidFill>
            <a:ln w="952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spcBef>
                  <a:spcPct val="0"/>
                </a:spcBef>
                <a:buClrTx/>
                <a:buSzTx/>
                <a:buFontTx/>
                <a:buNone/>
              </a:pPr>
              <a:endParaRPr kumimoji="0" lang="pl-PL" altLang="pl-PL" sz="4400"/>
            </a:p>
          </p:txBody>
        </p:sp>
        <p:sp>
          <p:nvSpPr>
            <p:cNvPr id="7180" name="AutoShape 15"/>
            <p:cNvSpPr>
              <a:spLocks noChangeArrowheads="1"/>
            </p:cNvSpPr>
            <p:nvPr/>
          </p:nvSpPr>
          <p:spPr bwMode="auto">
            <a:xfrm>
              <a:off x="7051675" y="3028950"/>
              <a:ext cx="1524000" cy="3352800"/>
            </a:xfrm>
            <a:prstGeom prst="flowChartAlternateProcess">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a:spcBef>
                  <a:spcPct val="0"/>
                </a:spcBef>
                <a:buClrTx/>
                <a:buSzTx/>
                <a:buFontTx/>
                <a:buNone/>
              </a:pPr>
              <a:endParaRPr kumimoji="0" lang="pl-PL" altLang="pl-PL" sz="4400"/>
            </a:p>
          </p:txBody>
        </p:sp>
        <p:sp>
          <p:nvSpPr>
            <p:cNvPr id="7181" name="Text Box 16"/>
            <p:cNvSpPr txBox="1">
              <a:spLocks noChangeArrowheads="1"/>
            </p:cNvSpPr>
            <p:nvPr/>
          </p:nvSpPr>
          <p:spPr bwMode="auto">
            <a:xfrm>
              <a:off x="7721600" y="4684713"/>
              <a:ext cx="2222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C605F"/>
                </a:buClr>
                <a:buSzPct val="75000"/>
                <a:buFont typeface="Wingdings" pitchFamily="2" charset="2"/>
                <a:buChar char="n"/>
                <a:defRPr kumimoji="1" sz="3200">
                  <a:solidFill>
                    <a:schemeClr val="tx1"/>
                  </a:solidFill>
                  <a:latin typeface="Tahoma" pitchFamily="34"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pitchFamily="34"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pitchFamily="34"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pitchFamily="34"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pitchFamily="34" charset="0"/>
                </a:defRPr>
              </a:lvl9pPr>
            </a:lstStyle>
            <a:p>
              <a:pPr eaLnBrk="1" hangingPunct="1">
                <a:spcBef>
                  <a:spcPct val="0"/>
                </a:spcBef>
                <a:buClrTx/>
                <a:buSzTx/>
                <a:buFontTx/>
                <a:buNone/>
              </a:pPr>
              <a:r>
                <a:rPr kumimoji="0" lang="pl-PL" altLang="pl-PL" sz="900" b="1"/>
                <a:t>.</a:t>
              </a:r>
            </a:p>
            <a:p>
              <a:pPr eaLnBrk="1" hangingPunct="1">
                <a:spcBef>
                  <a:spcPct val="0"/>
                </a:spcBef>
                <a:buClrTx/>
                <a:buSzTx/>
                <a:buFontTx/>
                <a:buNone/>
              </a:pPr>
              <a:r>
                <a:rPr kumimoji="0" lang="pl-PL" altLang="pl-PL" sz="900" b="1"/>
                <a:t>.</a:t>
              </a:r>
            </a:p>
            <a:p>
              <a:pPr eaLnBrk="1" hangingPunct="1">
                <a:spcBef>
                  <a:spcPct val="0"/>
                </a:spcBef>
                <a:buClrTx/>
                <a:buSzTx/>
                <a:buFontTx/>
                <a:buNone/>
              </a:pPr>
              <a:r>
                <a:rPr kumimoji="0" lang="pl-PL" altLang="pl-PL" sz="900" b="1"/>
                <a:t>.</a:t>
              </a:r>
            </a:p>
          </p:txBody>
        </p:sp>
      </p:grpSp>
    </p:spTree>
    <p:extLst>
      <p:ext uri="{BB962C8B-B14F-4D97-AF65-F5344CB8AC3E}">
        <p14:creationId xmlns:p14="http://schemas.microsoft.com/office/powerpoint/2010/main" val="8279597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20</a:t>
            </a:fld>
            <a:endParaRPr lang="pl-PL"/>
          </a:p>
        </p:txBody>
      </p:sp>
      <p:sp>
        <p:nvSpPr>
          <p:cNvPr id="8" name="AutoShape 2" descr="Znalezione obrazy dla zapytania wersje ms sql 201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 y="377452"/>
            <a:ext cx="4257675" cy="841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19150"/>
            <a:ext cx="9144000" cy="563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4980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08892"/>
            <a:ext cx="3403138" cy="860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ymbol zastępczy zawartości 2"/>
          <p:cNvSpPr>
            <a:spLocks noGrp="1"/>
          </p:cNvSpPr>
          <p:nvPr>
            <p:ph idx="1"/>
          </p:nvPr>
        </p:nvSpPr>
        <p:spPr>
          <a:xfrm>
            <a:off x="155575" y="1124744"/>
            <a:ext cx="8808913" cy="5544616"/>
          </a:xfrm>
        </p:spPr>
        <p:txBody>
          <a:bodyPr>
            <a:normAutofit/>
          </a:bodyPr>
          <a:lstStyle/>
          <a:p>
            <a:pPr marL="0" indent="0" algn="just">
              <a:buNone/>
            </a:pPr>
            <a:r>
              <a:rPr lang="pl-PL" b="1" dirty="0" smtClean="0">
                <a:solidFill>
                  <a:schemeClr val="bg2">
                    <a:lumMod val="50000"/>
                  </a:schemeClr>
                </a:solidFill>
              </a:rPr>
              <a:t>np. Wersje SQL Server 2012</a:t>
            </a:r>
          </a:p>
          <a:p>
            <a:pPr algn="just"/>
            <a:r>
              <a:rPr lang="pl-PL" b="1" dirty="0" smtClean="0">
                <a:solidFill>
                  <a:schemeClr val="accent5">
                    <a:lumMod val="75000"/>
                  </a:schemeClr>
                </a:solidFill>
              </a:rPr>
              <a:t>Enterprise</a:t>
            </a:r>
            <a:r>
              <a:rPr lang="pl-PL" dirty="0" smtClean="0"/>
              <a:t> </a:t>
            </a:r>
            <a:r>
              <a:rPr lang="pl-PL" dirty="0"/>
              <a:t>– przeznaczona dla dużych organizacji;</a:t>
            </a:r>
          </a:p>
          <a:p>
            <a:pPr algn="just"/>
            <a:r>
              <a:rPr lang="pl-PL" b="1" dirty="0">
                <a:solidFill>
                  <a:schemeClr val="accent5">
                    <a:lumMod val="75000"/>
                  </a:schemeClr>
                </a:solidFill>
              </a:rPr>
              <a:t>Standard</a:t>
            </a:r>
            <a:r>
              <a:rPr lang="pl-PL" dirty="0"/>
              <a:t> – posiadająca większość funkcji wersji Enterprise, idealnie komponująca się z małymi i średnimi przedsiębiorstwami;</a:t>
            </a:r>
          </a:p>
          <a:p>
            <a:pPr algn="just"/>
            <a:r>
              <a:rPr lang="pl-PL" dirty="0"/>
              <a:t>Workgroup – wersja z limitowanym zestawem funkcji, wykorzystywana głównie w działach bądź departamentach firmowych;</a:t>
            </a:r>
          </a:p>
          <a:p>
            <a:pPr algn="just"/>
            <a:r>
              <a:rPr lang="pl-PL" b="1" dirty="0">
                <a:solidFill>
                  <a:schemeClr val="accent5">
                    <a:lumMod val="75000"/>
                  </a:schemeClr>
                </a:solidFill>
              </a:rPr>
              <a:t>Express</a:t>
            </a:r>
            <a:r>
              <a:rPr lang="pl-PL" dirty="0"/>
              <a:t> – bezpłatna, podstawowa platforma przeznaczona głównie jako silnik bazodanowy dla aplikacji typu Web;</a:t>
            </a:r>
          </a:p>
          <a:p>
            <a:pPr algn="just"/>
            <a:r>
              <a:rPr lang="pl-PL" b="1" dirty="0">
                <a:solidFill>
                  <a:schemeClr val="accent5">
                    <a:lumMod val="75000"/>
                  </a:schemeClr>
                </a:solidFill>
              </a:rPr>
              <a:t>Compact </a:t>
            </a:r>
            <a:r>
              <a:rPr lang="pl-PL" dirty="0"/>
              <a:t>– serwer bazodanowy dla urządzeń mobilnych;</a:t>
            </a:r>
          </a:p>
          <a:p>
            <a:pPr algn="just"/>
            <a:r>
              <a:rPr lang="pl-PL" b="1" dirty="0">
                <a:solidFill>
                  <a:schemeClr val="accent5">
                    <a:lumMod val="75000"/>
                  </a:schemeClr>
                </a:solidFill>
              </a:rPr>
              <a:t>Developer</a:t>
            </a:r>
            <a:r>
              <a:rPr lang="pl-PL" dirty="0"/>
              <a:t> – wersja z identycznym środowiskiem i zestawem funkcji jak w Enterprise, z ograniczeniem wykorzystywania jako serwera komercyjnego i produkcyjnego. Ceniona szczególnie w środowisku developerów;</a:t>
            </a:r>
          </a:p>
          <a:p>
            <a:pPr algn="just"/>
            <a:r>
              <a:rPr lang="pl-PL" b="1" dirty="0">
                <a:solidFill>
                  <a:schemeClr val="accent5">
                    <a:lumMod val="75000"/>
                  </a:schemeClr>
                </a:solidFill>
              </a:rPr>
              <a:t>Evaluation</a:t>
            </a:r>
            <a:r>
              <a:rPr lang="pl-PL" dirty="0"/>
              <a:t> – podobnie jak w przypadku wersji Developer – pełne środowisko limitowane okresem użytkowania – 180 dni.</a:t>
            </a:r>
          </a:p>
          <a:p>
            <a:pPr algn="just"/>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21</a:t>
            </a:fld>
            <a:endParaRPr lang="pl-PL"/>
          </a:p>
        </p:txBody>
      </p:sp>
      <p:sp>
        <p:nvSpPr>
          <p:cNvPr id="8" name="AutoShape 2" descr="Znalezione obrazy dla zapytania wersje ms sql 201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Tree>
    <p:extLst>
      <p:ext uri="{BB962C8B-B14F-4D97-AF65-F5344CB8AC3E}">
        <p14:creationId xmlns:p14="http://schemas.microsoft.com/office/powerpoint/2010/main" val="7825503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p:txBody>
          <a:bodyPr>
            <a:normAutofit/>
          </a:bodyPr>
          <a:lstStyle/>
          <a:p>
            <a:r>
              <a:rPr lang="pl-PL" b="1" dirty="0" smtClean="0">
                <a:solidFill>
                  <a:schemeClr val="bg2">
                    <a:lumMod val="50000"/>
                  </a:schemeClr>
                </a:solidFill>
              </a:rPr>
              <a:t>Microsoft </a:t>
            </a:r>
            <a:r>
              <a:rPr lang="pl-PL" b="1" dirty="0">
                <a:solidFill>
                  <a:schemeClr val="bg2">
                    <a:lumMod val="50000"/>
                  </a:schemeClr>
                </a:solidFill>
              </a:rPr>
              <a:t>Access </a:t>
            </a:r>
            <a:r>
              <a:rPr lang="pl-PL" dirty="0" smtClean="0"/>
              <a:t>– bardzo </a:t>
            </a:r>
            <a:r>
              <a:rPr lang="pl-PL" dirty="0"/>
              <a:t>prosta w obsłudze baza danych wchodząca </a:t>
            </a:r>
            <a:r>
              <a:rPr lang="pl-PL" dirty="0" smtClean="0"/>
              <a:t>w skład pakietu biurowego </a:t>
            </a:r>
            <a:r>
              <a:rPr lang="pl-PL" dirty="0"/>
              <a:t>MS Office. Sprawdza się tylko w przypadku małych projektów, ze względu </a:t>
            </a:r>
            <a:r>
              <a:rPr lang="pl-PL" dirty="0" smtClean="0"/>
              <a:t>na swoją </a:t>
            </a:r>
            <a:r>
              <a:rPr lang="pl-PL" dirty="0"/>
              <a:t>ograniczoną wydajność,</a:t>
            </a:r>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22</a:t>
            </a:fld>
            <a:endParaRPr lang="pl-PL"/>
          </a:p>
        </p:txBody>
      </p:sp>
      <p:sp>
        <p:nvSpPr>
          <p:cNvPr id="8" name="AutoShape 2" descr="Znalezione obrazy dla zapytania wersje ms sql 201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5013176"/>
            <a:ext cx="38576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2424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8006" y="1916833"/>
            <a:ext cx="8756481" cy="3960440"/>
          </a:xfrm>
        </p:spPr>
        <p:txBody>
          <a:bodyPr>
            <a:normAutofit/>
          </a:bodyPr>
          <a:lstStyle/>
          <a:p>
            <a:pPr algn="just"/>
            <a:r>
              <a:rPr lang="pl-PL" dirty="0"/>
              <a:t>Bazy danych Access są zapisywane w pojedynczych plikach (rozszerzenie </a:t>
            </a:r>
            <a:r>
              <a:rPr lang="pl-PL" b="1" dirty="0"/>
              <a:t>ACCDB</a:t>
            </a:r>
            <a:r>
              <a:rPr lang="pl-PL" dirty="0"/>
              <a:t>). Jest to wygodne w przypadku prostych zastosowań, jednak kosztem wydajności, wielodostępności oraz bezpieczeństwa danych. Aby uniknąć takich problemów Access można podłączyć do zewnętrznych źródeł danych (do dowolnego źródła obsługującego popularne oprogramowanie pośredniczące, np. do serwera Microsoft SQL Server, </a:t>
            </a:r>
            <a:r>
              <a:rPr lang="pl-PL" dirty="0" err="1"/>
              <a:t>PostgreSQL</a:t>
            </a:r>
            <a:r>
              <a:rPr lang="pl-PL" dirty="0"/>
              <a:t> lub innej bazy MS Access). W takim przypadku Access spełnia rolę graficznego interfejsu dla zewnętrznych źródeł danych, a nie całego systemu obsługi baz danych.</a:t>
            </a:r>
          </a:p>
          <a:p>
            <a:pPr algn="just"/>
            <a:r>
              <a:rPr lang="pl-PL" dirty="0"/>
              <a:t>Access posiada własny, wbudowany aparat bazy danych (Microsoft Jet), który pełni funkcje wewnętrznej bazy danych. Istnieje możliwość rezygnacji z MS Jet wykorzystując </a:t>
            </a:r>
            <a:r>
              <a:rPr lang="pl-PL" i="1" dirty="0"/>
              <a:t>projekty programu Microsoft Access</a:t>
            </a:r>
            <a:r>
              <a:rPr lang="pl-PL" dirty="0"/>
              <a:t> (rozszerzenie </a:t>
            </a:r>
            <a:r>
              <a:rPr lang="pl-PL" b="1" dirty="0" err="1"/>
              <a:t>adp</a:t>
            </a:r>
            <a:r>
              <a:rPr lang="pl-PL" dirty="0"/>
              <a:t>), ale wówczas wszystkie elementy bazy danych przechowywane są wyłącznie na tym podłączonym serwerze.</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23</a:t>
            </a:fld>
            <a:endParaRPr lang="pl-PL"/>
          </a:p>
        </p:txBody>
      </p:sp>
      <p:sp>
        <p:nvSpPr>
          <p:cNvPr id="8" name="AutoShape 2" descr="Znalezione obrazy dla zapytania wersje ms sql 201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577021"/>
            <a:ext cx="2339751" cy="699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82525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p:txBody>
          <a:bodyPr>
            <a:normAutofit/>
          </a:bodyPr>
          <a:lstStyle/>
          <a:p>
            <a:r>
              <a:rPr lang="pl-PL" b="1" dirty="0" err="1" smtClean="0">
                <a:solidFill>
                  <a:schemeClr val="bg2">
                    <a:lumMod val="50000"/>
                  </a:schemeClr>
                </a:solidFill>
              </a:rPr>
              <a:t>InterBase</a:t>
            </a:r>
            <a:r>
              <a:rPr lang="pl-PL" dirty="0"/>
              <a:t> </a:t>
            </a:r>
            <a:r>
              <a:rPr lang="pl-PL" dirty="0" smtClean="0"/>
              <a:t>– </a:t>
            </a:r>
            <a:r>
              <a:rPr lang="pl-PL" dirty="0"/>
              <a:t>łatwy w obsłudze i zarządzaniu (płatny) system bazodanowy firmy </a:t>
            </a:r>
            <a:r>
              <a:rPr lang="pl-PL" dirty="0" err="1" smtClean="0"/>
              <a:t>Borland</a:t>
            </a:r>
            <a:r>
              <a:rPr lang="pl-PL" dirty="0" smtClean="0"/>
              <a:t>. W</a:t>
            </a:r>
            <a:r>
              <a:rPr lang="pl-PL" dirty="0"/>
              <a:t> </a:t>
            </a:r>
            <a:r>
              <a:rPr lang="pl-PL" dirty="0" smtClean="0"/>
              <a:t>2000 </a:t>
            </a:r>
            <a:r>
              <a:rPr lang="pl-PL" dirty="0"/>
              <a:t>roku został udostępniony kod źródłowy bazy, na którego podstawie </a:t>
            </a:r>
            <a:r>
              <a:rPr lang="pl-PL" dirty="0" smtClean="0"/>
              <a:t>powstał </a:t>
            </a:r>
            <a:r>
              <a:rPr lang="pl-PL" dirty="0" err="1" smtClean="0"/>
              <a:t>Firebird</a:t>
            </a:r>
            <a:r>
              <a:rPr lang="pl-PL" dirty="0"/>
              <a:t>.</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24</a:t>
            </a:fld>
            <a:endParaRPr lang="pl-PL"/>
          </a:p>
        </p:txBody>
      </p:sp>
      <p:pic>
        <p:nvPicPr>
          <p:cNvPr id="1024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647529"/>
            <a:ext cx="5319195" cy="1514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41694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p:txBody>
          <a:bodyPr>
            <a:normAutofit/>
          </a:bodyPr>
          <a:lstStyle/>
          <a:p>
            <a:r>
              <a:rPr lang="pl-PL" b="1" dirty="0" smtClean="0">
                <a:solidFill>
                  <a:schemeClr val="bg2">
                    <a:lumMod val="50000"/>
                  </a:schemeClr>
                </a:solidFill>
              </a:rPr>
              <a:t>IBM </a:t>
            </a:r>
            <a:r>
              <a:rPr lang="pl-PL" b="1" dirty="0">
                <a:solidFill>
                  <a:schemeClr val="bg2">
                    <a:lumMod val="50000"/>
                  </a:schemeClr>
                </a:solidFill>
              </a:rPr>
              <a:t>DB2 </a:t>
            </a:r>
            <a:r>
              <a:rPr lang="pl-PL" dirty="0" smtClean="0"/>
              <a:t>- system </a:t>
            </a:r>
            <a:r>
              <a:rPr lang="pl-PL" dirty="0"/>
              <a:t>bazodanowy firmy IBM oferowany </a:t>
            </a:r>
            <a:r>
              <a:rPr lang="pl-PL" dirty="0" smtClean="0"/>
              <a:t>w 3</a:t>
            </a:r>
            <a:r>
              <a:rPr lang="pl-PL" dirty="0"/>
              <a:t> </a:t>
            </a:r>
            <a:r>
              <a:rPr lang="pl-PL" dirty="0" smtClean="0"/>
              <a:t>komercyjnych </a:t>
            </a:r>
            <a:r>
              <a:rPr lang="pl-PL" dirty="0"/>
              <a:t>wersjach </a:t>
            </a:r>
            <a:r>
              <a:rPr lang="pl-PL" dirty="0" smtClean="0"/>
              <a:t>oraz jednej </a:t>
            </a:r>
            <a:r>
              <a:rPr lang="pl-PL" dirty="0"/>
              <a:t>bezpłatnej Express-C, która zwiera te same zestawy narzędzi co płatne </a:t>
            </a:r>
            <a:r>
              <a:rPr lang="pl-PL" dirty="0" smtClean="0"/>
              <a:t>wersje, a</a:t>
            </a:r>
            <a:r>
              <a:rPr lang="pl-PL" dirty="0"/>
              <a:t> </a:t>
            </a:r>
            <a:r>
              <a:rPr lang="pl-PL" dirty="0" smtClean="0"/>
              <a:t>jej</a:t>
            </a:r>
            <a:r>
              <a:rPr lang="pl-PL" dirty="0"/>
              <a:t> </a:t>
            </a:r>
            <a:r>
              <a:rPr lang="pl-PL" dirty="0" smtClean="0"/>
              <a:t>głównymi </a:t>
            </a:r>
            <a:r>
              <a:rPr lang="pl-PL" dirty="0"/>
              <a:t>ograniczeniami są: może wykorzystywać maksymalnie 2 rdzenie oraz </a:t>
            </a:r>
            <a:r>
              <a:rPr lang="pl-PL" dirty="0" smtClean="0"/>
              <a:t>2GB pamięci </a:t>
            </a:r>
            <a:r>
              <a:rPr lang="pl-PL" dirty="0"/>
              <a:t>operacyjnej, nie jest ograniczana wielkość samej bazy </a:t>
            </a:r>
            <a:r>
              <a:rPr lang="pl-PL" dirty="0" smtClean="0"/>
              <a:t>danych.</a:t>
            </a:r>
            <a:endParaRPr lang="pl-PL" dirty="0"/>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25</a:t>
            </a:fld>
            <a:endParaRPr lang="pl-PL"/>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3562967"/>
            <a:ext cx="2376264"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344243"/>
            <a:ext cx="1728192" cy="1559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8363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a:xfrm>
            <a:off x="251520" y="2420888"/>
            <a:ext cx="4824536" cy="3240360"/>
          </a:xfrm>
        </p:spPr>
        <p:txBody>
          <a:bodyPr>
            <a:normAutofit/>
          </a:bodyPr>
          <a:lstStyle/>
          <a:p>
            <a:pPr algn="just"/>
            <a:r>
              <a:rPr lang="pl-PL" b="1" dirty="0" err="1">
                <a:solidFill>
                  <a:schemeClr val="bg2">
                    <a:lumMod val="50000"/>
                  </a:schemeClr>
                </a:solidFill>
              </a:rPr>
              <a:t>SQLite</a:t>
            </a:r>
            <a:r>
              <a:rPr lang="pl-PL" b="1" dirty="0">
                <a:solidFill>
                  <a:schemeClr val="bg2">
                    <a:lumMod val="50000"/>
                  </a:schemeClr>
                </a:solidFill>
              </a:rPr>
              <a:t> </a:t>
            </a:r>
            <a:r>
              <a:rPr lang="pl-PL" dirty="0"/>
              <a:t>– </a:t>
            </a:r>
            <a:r>
              <a:rPr lang="pl-PL" dirty="0" smtClean="0"/>
              <a:t>to </a:t>
            </a:r>
            <a:r>
              <a:rPr lang="pl-PL" dirty="0"/>
              <a:t>bardzo mała oraz prosta </a:t>
            </a:r>
            <a:r>
              <a:rPr lang="pl-PL" dirty="0" smtClean="0"/>
              <a:t>w obsłudze </a:t>
            </a:r>
            <a:r>
              <a:rPr lang="pl-PL" dirty="0"/>
              <a:t>baza danych, sprawdza się </a:t>
            </a:r>
            <a:r>
              <a:rPr lang="pl-PL" dirty="0" smtClean="0"/>
              <a:t>głównie w</a:t>
            </a:r>
            <a:r>
              <a:rPr lang="pl-PL" dirty="0"/>
              <a:t> </a:t>
            </a:r>
            <a:r>
              <a:rPr lang="pl-PL" dirty="0" smtClean="0"/>
              <a:t>projektach</a:t>
            </a:r>
            <a:r>
              <a:rPr lang="pl-PL" dirty="0"/>
              <a:t>, </a:t>
            </a:r>
            <a:r>
              <a:rPr lang="pl-PL" dirty="0" smtClean="0"/>
              <a:t>w których </a:t>
            </a:r>
            <a:r>
              <a:rPr lang="pl-PL" dirty="0"/>
              <a:t>bardziej od niezliczonych funkcji operujących na danych liczy </a:t>
            </a:r>
            <a:r>
              <a:rPr lang="pl-PL" dirty="0" smtClean="0"/>
              <a:t>się prostota </a:t>
            </a:r>
            <a:r>
              <a:rPr lang="pl-PL" dirty="0"/>
              <a:t>oraz szybkość działania, wykorzystywany głównie </a:t>
            </a:r>
            <a:r>
              <a:rPr lang="pl-PL" dirty="0" smtClean="0"/>
              <a:t>w telefonach komórkowych, odtwarzaczach </a:t>
            </a:r>
            <a:r>
              <a:rPr lang="pl-PL" dirty="0"/>
              <a:t>mp3. System bazodanowych </a:t>
            </a:r>
            <a:r>
              <a:rPr lang="pl-PL" dirty="0" err="1"/>
              <a:t>SQLite</a:t>
            </a:r>
            <a:r>
              <a:rPr lang="pl-PL" dirty="0"/>
              <a:t> zaliczany jest do </a:t>
            </a:r>
            <a:r>
              <a:rPr lang="pl-PL" dirty="0" smtClean="0"/>
              <a:t>otwartego oprogramowania.</a:t>
            </a:r>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26</a:t>
            </a:fld>
            <a:endParaRPr lang="pl-PL"/>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923282"/>
            <a:ext cx="3680951" cy="4170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6254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0" y="476672"/>
            <a:ext cx="9182806" cy="648072"/>
          </a:xfrm>
        </p:spPr>
        <p:txBody>
          <a:bodyPr>
            <a:normAutofit/>
          </a:bodyPr>
          <a:lstStyle/>
          <a:p>
            <a:r>
              <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Przedstawienie popularnych serwerów </a:t>
            </a:r>
            <a:r>
              <a:rPr lang="pl-PL" sz="2800"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bazodanowych</a:t>
            </a:r>
            <a:endParaRPr lang="pl-PL" sz="2800"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ymbol zastępczy zawartości 2"/>
          <p:cNvSpPr>
            <a:spLocks noGrp="1"/>
          </p:cNvSpPr>
          <p:nvPr>
            <p:ph idx="1"/>
          </p:nvPr>
        </p:nvSpPr>
        <p:spPr>
          <a:xfrm>
            <a:off x="198915" y="2204864"/>
            <a:ext cx="8784976" cy="4925144"/>
          </a:xfrm>
        </p:spPr>
        <p:txBody>
          <a:bodyPr>
            <a:normAutofit/>
          </a:bodyPr>
          <a:lstStyle/>
          <a:p>
            <a:pPr algn="just"/>
            <a:r>
              <a:rPr lang="pl-PL" b="1" dirty="0" err="1" smtClean="0">
                <a:solidFill>
                  <a:schemeClr val="bg2">
                    <a:lumMod val="50000"/>
                  </a:schemeClr>
                </a:solidFill>
              </a:rPr>
              <a:t>Sybase</a:t>
            </a:r>
            <a:r>
              <a:rPr lang="pl-PL" b="1" dirty="0" smtClean="0">
                <a:solidFill>
                  <a:schemeClr val="bg2">
                    <a:lumMod val="50000"/>
                  </a:schemeClr>
                </a:solidFill>
              </a:rPr>
              <a:t> </a:t>
            </a:r>
            <a:r>
              <a:rPr lang="pl-PL" b="1" dirty="0">
                <a:solidFill>
                  <a:schemeClr val="bg2">
                    <a:lumMod val="50000"/>
                  </a:schemeClr>
                </a:solidFill>
              </a:rPr>
              <a:t>ASE </a:t>
            </a:r>
            <a:r>
              <a:rPr lang="pl-PL" dirty="0" smtClean="0"/>
              <a:t>– </a:t>
            </a:r>
            <a:r>
              <a:rPr lang="pl-PL" dirty="0"/>
              <a:t>system zarządzania bazą danych formy </a:t>
            </a:r>
            <a:r>
              <a:rPr lang="pl-PL" dirty="0" err="1"/>
              <a:t>Sybase</a:t>
            </a:r>
            <a:r>
              <a:rPr lang="pl-PL" dirty="0"/>
              <a:t>, powstałej </a:t>
            </a:r>
            <a:r>
              <a:rPr lang="pl-PL" dirty="0" smtClean="0"/>
              <a:t>w 1984. Darmową </a:t>
            </a:r>
            <a:r>
              <a:rPr lang="pl-PL" dirty="0"/>
              <a:t>odmianą tej bazy jest </a:t>
            </a:r>
            <a:r>
              <a:rPr lang="pl-PL" dirty="0" err="1"/>
              <a:t>Sybase</a:t>
            </a:r>
            <a:r>
              <a:rPr lang="pl-PL" dirty="0"/>
              <a:t> ASE Express Edition, który podobnie </a:t>
            </a:r>
            <a:r>
              <a:rPr lang="pl-PL" dirty="0" smtClean="0"/>
              <a:t>jak w</a:t>
            </a:r>
            <a:r>
              <a:rPr lang="pl-PL" dirty="0"/>
              <a:t> </a:t>
            </a:r>
            <a:r>
              <a:rPr lang="pl-PL" dirty="0" smtClean="0"/>
              <a:t>przypadku </a:t>
            </a:r>
            <a:r>
              <a:rPr lang="pl-PL" dirty="0"/>
              <a:t>darmowych baz innych firm zbudowany jest na tym samy silniku co </a:t>
            </a:r>
            <a:r>
              <a:rPr lang="pl-PL" dirty="0" smtClean="0"/>
              <a:t>płatne systemy </a:t>
            </a:r>
            <a:r>
              <a:rPr lang="pl-PL" dirty="0"/>
              <a:t>zarządzania bazą danych, posiada ograniczenia sprzętowe: obsługuje </a:t>
            </a:r>
            <a:r>
              <a:rPr lang="pl-PL" dirty="0" smtClean="0"/>
              <a:t>jeden procesor</a:t>
            </a:r>
            <a:r>
              <a:rPr lang="pl-PL" dirty="0"/>
              <a:t>, 2GB pamięci RAM oraz 5 GB danych.</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27</a:t>
            </a:fld>
            <a:endParaRPr lang="pl-PL"/>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5229200"/>
            <a:ext cx="28956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1166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a:t>
            </a:r>
            <a:endParaRPr lang="pl-PL" dirty="0"/>
          </a:p>
        </p:txBody>
      </p:sp>
      <p:sp>
        <p:nvSpPr>
          <p:cNvPr id="3" name="Symbol zastępczy zawartości 2"/>
          <p:cNvSpPr>
            <a:spLocks noGrp="1"/>
          </p:cNvSpPr>
          <p:nvPr>
            <p:ph idx="1"/>
          </p:nvPr>
        </p:nvSpPr>
        <p:spPr/>
        <p:txBody>
          <a:bodyPr/>
          <a:lstStyle/>
          <a:p>
            <a:pPr algn="just"/>
            <a:r>
              <a:rPr lang="pl-PL" dirty="0"/>
              <a:t>Korzystając z materiałów zamieszczonych w Internecie porównaj systemy MySQL, </a:t>
            </a:r>
            <a:r>
              <a:rPr lang="pl-PL" dirty="0" err="1" smtClean="0"/>
              <a:t>MsSQL</a:t>
            </a:r>
            <a:r>
              <a:rPr lang="pl-PL" dirty="0"/>
              <a:t> </a:t>
            </a:r>
            <a:r>
              <a:rPr lang="pl-PL" dirty="0" smtClean="0"/>
              <a:t>Server</a:t>
            </a:r>
            <a:r>
              <a:rPr lang="pl-PL" dirty="0"/>
              <a:t>, </a:t>
            </a:r>
            <a:r>
              <a:rPr lang="pl-PL" dirty="0" err="1" smtClean="0"/>
              <a:t>PostgreSQLoraz</a:t>
            </a:r>
            <a:r>
              <a:rPr lang="pl-PL" dirty="0" smtClean="0"/>
              <a:t> </a:t>
            </a:r>
            <a:r>
              <a:rPr lang="pl-PL" dirty="0"/>
              <a:t>Oracle ( </a:t>
            </a:r>
            <a:r>
              <a:rPr lang="pl-PL" dirty="0" smtClean="0"/>
              <a:t>np. w </a:t>
            </a:r>
            <a:r>
              <a:rPr lang="pl-PL" dirty="0"/>
              <a:t>formie </a:t>
            </a:r>
            <a:r>
              <a:rPr lang="pl-PL" dirty="0" smtClean="0"/>
              <a:t>tabeli)</a:t>
            </a:r>
            <a:endParaRPr lang="pl-PL" dirty="0"/>
          </a:p>
          <a:p>
            <a:pPr algn="just"/>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28</a:t>
            </a:fld>
            <a:endParaRPr lang="pl-PL"/>
          </a:p>
        </p:txBody>
      </p:sp>
    </p:spTree>
    <p:extLst>
      <p:ext uri="{BB962C8B-B14F-4D97-AF65-F5344CB8AC3E}">
        <p14:creationId xmlns:p14="http://schemas.microsoft.com/office/powerpoint/2010/main" val="10717632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332656"/>
            <a:ext cx="4680520" cy="648072"/>
          </a:xfrm>
        </p:spPr>
        <p:txBody>
          <a:bodyPr>
            <a:normAutofit fontScale="90000"/>
          </a:bodyPr>
          <a:lstStyle/>
          <a:p>
            <a:r>
              <a:rPr lang="pl-PL" dirty="0"/>
              <a:t>Schemat SZBD</a:t>
            </a:r>
          </a:p>
        </p:txBody>
      </p:sp>
      <p:pic>
        <p:nvPicPr>
          <p:cNvPr id="22531"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268760"/>
            <a:ext cx="4495800" cy="4627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3</a:t>
            </a:fld>
            <a:endParaRPr lang="pl-PL"/>
          </a:p>
        </p:txBody>
      </p:sp>
      <p:sp>
        <p:nvSpPr>
          <p:cNvPr id="9" name="Prostokąt zaokrąglony 8"/>
          <p:cNvSpPr/>
          <p:nvPr/>
        </p:nvSpPr>
        <p:spPr>
          <a:xfrm>
            <a:off x="107504" y="1196752"/>
            <a:ext cx="4752528" cy="51125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Wingdings" panose="05000000000000000000" pitchFamily="2" charset="2"/>
              <a:buChar char="§"/>
            </a:pPr>
            <a:r>
              <a:rPr lang="pl-PL" sz="2000" b="1" dirty="0">
                <a:solidFill>
                  <a:srgbClr val="FF0000"/>
                </a:solidFill>
              </a:rPr>
              <a:t>Moduł zarządzania pamięcią </a:t>
            </a:r>
          </a:p>
          <a:p>
            <a:pPr algn="ctr"/>
            <a:r>
              <a:rPr lang="pl-PL" sz="2000" dirty="0"/>
              <a:t>przechowuje  informacje </a:t>
            </a:r>
          </a:p>
          <a:p>
            <a:pPr algn="ctr"/>
            <a:r>
              <a:rPr lang="pl-PL" sz="2000" dirty="0"/>
              <a:t>o miejscu zapisania plików bazy danych na dysku oraz </a:t>
            </a:r>
          </a:p>
          <a:p>
            <a:pPr algn="ctr"/>
            <a:r>
              <a:rPr lang="pl-PL" sz="2000" dirty="0"/>
              <a:t>obsługuje pamięć </a:t>
            </a:r>
            <a:r>
              <a:rPr lang="pl-PL" sz="2000" dirty="0" smtClean="0"/>
              <a:t>operacyjną.</a:t>
            </a:r>
          </a:p>
          <a:p>
            <a:pPr marL="285750" indent="-285750" algn="ctr">
              <a:buFont typeface="Wingdings" panose="05000000000000000000" pitchFamily="2" charset="2"/>
              <a:buChar char="§"/>
            </a:pPr>
            <a:r>
              <a:rPr lang="pl-PL" sz="2000" b="1" dirty="0">
                <a:solidFill>
                  <a:srgbClr val="FF0000"/>
                </a:solidFill>
              </a:rPr>
              <a:t>Procesor zapytań </a:t>
            </a:r>
          </a:p>
          <a:p>
            <a:pPr algn="ctr"/>
            <a:r>
              <a:rPr lang="pl-PL" sz="2000" dirty="0"/>
              <a:t>przekształca zapytanie lub operację </a:t>
            </a:r>
          </a:p>
          <a:p>
            <a:pPr algn="ctr"/>
            <a:r>
              <a:rPr lang="pl-PL" sz="2000" dirty="0"/>
              <a:t>języka zapytań w ciąg poleceń żądających określonych </a:t>
            </a:r>
          </a:p>
          <a:p>
            <a:pPr algn="ctr"/>
            <a:r>
              <a:rPr lang="pl-PL" sz="2000" dirty="0"/>
              <a:t>danych.</a:t>
            </a:r>
          </a:p>
          <a:p>
            <a:pPr marL="285750" indent="-285750" algn="ctr">
              <a:buFont typeface="Wingdings" panose="05000000000000000000" pitchFamily="2" charset="2"/>
              <a:buChar char="§"/>
            </a:pPr>
            <a:r>
              <a:rPr lang="pl-PL" sz="2000" b="1" dirty="0">
                <a:solidFill>
                  <a:srgbClr val="FF0000"/>
                </a:solidFill>
              </a:rPr>
              <a:t>Moduł zarządzania transakcjami </a:t>
            </a:r>
            <a:r>
              <a:rPr lang="pl-PL" sz="2000" b="1" dirty="0" smtClean="0">
                <a:solidFill>
                  <a:schemeClr val="accent5">
                    <a:lumMod val="50000"/>
                  </a:schemeClr>
                </a:solidFill>
              </a:rPr>
              <a:t>- </a:t>
            </a:r>
            <a:r>
              <a:rPr lang="pl-PL" sz="2000" dirty="0" smtClean="0"/>
              <a:t>kontroluje </a:t>
            </a:r>
            <a:endParaRPr lang="pl-PL" sz="2000" dirty="0"/>
          </a:p>
          <a:p>
            <a:pPr algn="ctr"/>
            <a:r>
              <a:rPr lang="pl-PL" sz="2000" dirty="0"/>
              <a:t>poprawność i kompletność wykonania wszystkich </a:t>
            </a:r>
          </a:p>
          <a:p>
            <a:pPr algn="ctr"/>
            <a:r>
              <a:rPr lang="pl-PL" sz="2000" dirty="0"/>
              <a:t>transakcji.</a:t>
            </a:r>
          </a:p>
        </p:txBody>
      </p:sp>
    </p:spTree>
    <p:extLst>
      <p:ext uri="{BB962C8B-B14F-4D97-AF65-F5344CB8AC3E}">
        <p14:creationId xmlns:p14="http://schemas.microsoft.com/office/powerpoint/2010/main" val="5415766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p:cNvSpPr>
            <a:spLocks noGrp="1"/>
          </p:cNvSpPr>
          <p:nvPr>
            <p:ph type="ftr" sz="quarter" idx="11"/>
          </p:nvPr>
        </p:nvSpPr>
        <p:spPr/>
        <p:txBody>
          <a:bodyPr/>
          <a:lstStyle/>
          <a:p>
            <a:r>
              <a:rPr lang="pl-PL" smtClean="0"/>
              <a:t>ZSE - Systemy baz danych</a:t>
            </a:r>
            <a:endParaRPr lang="pl-PL"/>
          </a:p>
        </p:txBody>
      </p:sp>
      <p:sp>
        <p:nvSpPr>
          <p:cNvPr id="4" name="Symbol zastępczy numeru slajdu 3"/>
          <p:cNvSpPr>
            <a:spLocks noGrp="1"/>
          </p:cNvSpPr>
          <p:nvPr>
            <p:ph type="sldNum" sz="quarter" idx="12"/>
          </p:nvPr>
        </p:nvSpPr>
        <p:spPr/>
        <p:txBody>
          <a:bodyPr/>
          <a:lstStyle/>
          <a:p>
            <a:fld id="{610466E2-DEFB-43AB-8EFB-4CD57F3A8EB0}" type="slidenum">
              <a:rPr lang="pl-PL" smtClean="0"/>
              <a:t>4</a:t>
            </a:fld>
            <a:endParaRPr lang="pl-PL"/>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49" y="188640"/>
            <a:ext cx="8352928"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rostokąt zaokrąglony 4"/>
          <p:cNvSpPr/>
          <p:nvPr/>
        </p:nvSpPr>
        <p:spPr>
          <a:xfrm>
            <a:off x="234752" y="1624682"/>
            <a:ext cx="8640960" cy="24482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b="1" dirty="0">
                <a:solidFill>
                  <a:schemeClr val="accent5">
                    <a:lumMod val="50000"/>
                  </a:schemeClr>
                </a:solidFill>
              </a:rPr>
              <a:t>System zarządzania bazą danych musi posiadać mechanizmy</a:t>
            </a:r>
            <a:r>
              <a:rPr lang="pl-PL" dirty="0"/>
              <a:t>:</a:t>
            </a:r>
          </a:p>
          <a:p>
            <a:pPr algn="ctr"/>
            <a:r>
              <a:rPr lang="pl-PL" dirty="0" smtClean="0"/>
              <a:t>• umożliwiające </a:t>
            </a:r>
            <a:r>
              <a:rPr lang="pl-PL" dirty="0"/>
              <a:t>administrowanie zbiorami danych </a:t>
            </a:r>
          </a:p>
          <a:p>
            <a:pPr algn="ctr"/>
            <a:r>
              <a:rPr lang="pl-PL" dirty="0"/>
              <a:t>umieszczonymi w bazie</a:t>
            </a:r>
          </a:p>
          <a:p>
            <a:pPr algn="ctr"/>
            <a:r>
              <a:rPr lang="pl-PL" dirty="0" smtClean="0"/>
              <a:t>• zapewniające </a:t>
            </a:r>
            <a:r>
              <a:rPr lang="pl-PL" dirty="0"/>
              <a:t>bezpieczeństwo i integralność danych</a:t>
            </a:r>
          </a:p>
          <a:p>
            <a:pPr algn="ctr"/>
            <a:r>
              <a:rPr lang="pl-PL" dirty="0" smtClean="0"/>
              <a:t>• umożliwiają </a:t>
            </a:r>
            <a:r>
              <a:rPr lang="pl-PL" dirty="0"/>
              <a:t>dostęp do danych za pomocą języka zapytań</a:t>
            </a:r>
          </a:p>
          <a:p>
            <a:pPr algn="ctr"/>
            <a:r>
              <a:rPr lang="pl-PL" dirty="0" smtClean="0"/>
              <a:t>• zapewniają </a:t>
            </a:r>
            <a:r>
              <a:rPr lang="pl-PL" dirty="0"/>
              <a:t>wielodostępność danych</a:t>
            </a:r>
          </a:p>
          <a:p>
            <a:pPr algn="ctr"/>
            <a:r>
              <a:rPr lang="pl-PL" dirty="0" smtClean="0"/>
              <a:t>• pozwalają </a:t>
            </a:r>
            <a:r>
              <a:rPr lang="pl-PL" dirty="0"/>
              <a:t>na autoryzację dostępu do danych</a:t>
            </a:r>
          </a:p>
        </p:txBody>
      </p:sp>
      <p:sp>
        <p:nvSpPr>
          <p:cNvPr id="6" name="Prostokąt zaokrąglony 5"/>
          <p:cNvSpPr/>
          <p:nvPr/>
        </p:nvSpPr>
        <p:spPr>
          <a:xfrm>
            <a:off x="54942" y="4152273"/>
            <a:ext cx="9036496" cy="21602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b="1" dirty="0">
                <a:solidFill>
                  <a:schemeClr val="accent5">
                    <a:lumMod val="50000"/>
                  </a:schemeClr>
                </a:solidFill>
              </a:rPr>
              <a:t>W systemach zarządzania bazą danych można wyodrębnić dwa elementy:</a:t>
            </a:r>
          </a:p>
          <a:p>
            <a:pPr marL="285750" indent="-285750" algn="ctr">
              <a:buFont typeface="Wingdings" panose="05000000000000000000" pitchFamily="2" charset="2"/>
              <a:buChar char="§"/>
            </a:pPr>
            <a:r>
              <a:rPr lang="pl-PL" b="1" u="sng" dirty="0" smtClean="0">
                <a:solidFill>
                  <a:schemeClr val="bg2">
                    <a:lumMod val="50000"/>
                  </a:schemeClr>
                </a:solidFill>
              </a:rPr>
              <a:t>serwer</a:t>
            </a:r>
            <a:r>
              <a:rPr lang="pl-PL" dirty="0" smtClean="0"/>
              <a:t>–przechowuje </a:t>
            </a:r>
            <a:r>
              <a:rPr lang="pl-PL" dirty="0"/>
              <a:t>dane , umożliwia ich pobieranie i aktualizowanie oraz zapewnia ich integralność i bezpieczeństwo;</a:t>
            </a:r>
          </a:p>
          <a:p>
            <a:pPr marL="285750" indent="-285750" algn="ctr">
              <a:buFont typeface="Wingdings" panose="05000000000000000000" pitchFamily="2" charset="2"/>
              <a:buChar char="§"/>
            </a:pPr>
            <a:r>
              <a:rPr lang="pl-PL" b="1" u="sng" dirty="0" smtClean="0">
                <a:solidFill>
                  <a:schemeClr val="bg2">
                    <a:lumMod val="50000"/>
                  </a:schemeClr>
                </a:solidFill>
              </a:rPr>
              <a:t>oprogramowanie </a:t>
            </a:r>
            <a:r>
              <a:rPr lang="pl-PL" b="1" u="sng" dirty="0">
                <a:solidFill>
                  <a:schemeClr val="bg2">
                    <a:lumMod val="50000"/>
                  </a:schemeClr>
                </a:solidFill>
              </a:rPr>
              <a:t>pośredniczące </a:t>
            </a:r>
            <a:r>
              <a:rPr lang="pl-PL" dirty="0" smtClean="0"/>
              <a:t>-realizuje </a:t>
            </a:r>
            <a:r>
              <a:rPr lang="pl-PL" dirty="0"/>
              <a:t>komunikację między użytkownikiem , a serwerem. Wyposażone jest w </a:t>
            </a:r>
            <a:r>
              <a:rPr lang="pl-PL" dirty="0" smtClean="0"/>
              <a:t>mechanizmy </a:t>
            </a:r>
            <a:r>
              <a:rPr lang="pl-PL" dirty="0"/>
              <a:t>pozwalające wykorzystywać pobierane dane , na przykład w narzędzia do tworzenia i obsługi formularzy oraz </a:t>
            </a:r>
          </a:p>
          <a:p>
            <a:pPr algn="ctr"/>
            <a:r>
              <a:rPr lang="pl-PL" dirty="0" smtClean="0"/>
              <a:t>Raportów.</a:t>
            </a:r>
            <a:endParaRPr lang="pl-PL" dirty="0"/>
          </a:p>
        </p:txBody>
      </p:sp>
    </p:spTree>
    <p:extLst>
      <p:ext uri="{BB962C8B-B14F-4D97-AF65-F5344CB8AC3E}">
        <p14:creationId xmlns:p14="http://schemas.microsoft.com/office/powerpoint/2010/main" val="4188441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822960" y="286605"/>
            <a:ext cx="7543800" cy="982156"/>
          </a:xfrm>
        </p:spPr>
        <p:txBody>
          <a:bodyPr/>
          <a:lstStyle/>
          <a:p>
            <a:r>
              <a:rPr lang="pl-PL" dirty="0" smtClean="0"/>
              <a:t>Serwer bazodanowy</a:t>
            </a:r>
            <a:endParaRPr lang="pl-PL" dirty="0"/>
          </a:p>
        </p:txBody>
      </p:sp>
      <p:sp>
        <p:nvSpPr>
          <p:cNvPr id="10" name="Symbol zastępczy zawartości 2"/>
          <p:cNvSpPr>
            <a:spLocks noGrp="1"/>
          </p:cNvSpPr>
          <p:nvPr>
            <p:ph idx="1"/>
          </p:nvPr>
        </p:nvSpPr>
        <p:spPr>
          <a:xfrm>
            <a:off x="395536" y="1700808"/>
            <a:ext cx="8568952" cy="2736304"/>
          </a:xfrm>
        </p:spPr>
        <p:txBody>
          <a:bodyPr>
            <a:normAutofit/>
          </a:bodyPr>
          <a:lstStyle/>
          <a:p>
            <a:pPr marL="0" indent="0" algn="just">
              <a:buNone/>
            </a:pPr>
            <a:r>
              <a:rPr lang="pl-PL" sz="2400" b="1" dirty="0"/>
              <a:t>Serwer bazodanowy </a:t>
            </a:r>
            <a:r>
              <a:rPr lang="pl-PL" sz="2400" dirty="0"/>
              <a:t>jest to jeden z rodzajów specjalistycznych komputerów wraz z oprogramowaniem, który wykorzystywany jest do zarządzania i równoczesnego udostępniania danych dotyczących np. firmy i jej klientów. Głównym powodem instalowania serwerów bazodanowych jest możliwość równoczesnego korzystania z bazy danych przez wielu użytkowników.</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5</a:t>
            </a:fld>
            <a:endParaRPr lang="pl-PL"/>
          </a:p>
        </p:txBody>
      </p:sp>
      <p:sp>
        <p:nvSpPr>
          <p:cNvPr id="8" name="Prostokąt zaokrąglony 7"/>
          <p:cNvSpPr/>
          <p:nvPr/>
        </p:nvSpPr>
        <p:spPr>
          <a:xfrm>
            <a:off x="598416" y="3832043"/>
            <a:ext cx="7992888"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u="sng" dirty="0"/>
              <a:t>Serwer bazodanowy</a:t>
            </a:r>
          </a:p>
          <a:p>
            <a:pPr algn="ctr"/>
            <a:r>
              <a:rPr lang="pl-PL" sz="2400" dirty="0"/>
              <a:t>[serwer SQL] to urządzenie (lub oprogramowanie) dedykowane do utrzymywania bazy </a:t>
            </a:r>
            <a:r>
              <a:rPr lang="pl-PL" sz="2400" dirty="0" smtClean="0"/>
              <a:t>danych </a:t>
            </a:r>
            <a:r>
              <a:rPr lang="pl-PL" sz="2400" dirty="0"/>
              <a:t>dla strony internetowej lub </a:t>
            </a:r>
            <a:r>
              <a:rPr lang="pl-PL" sz="2400" dirty="0" smtClean="0"/>
              <a:t>aplikacji działającej na </a:t>
            </a:r>
            <a:r>
              <a:rPr lang="pl-PL" sz="2400" dirty="0"/>
              <a:t>innym </a:t>
            </a:r>
            <a:r>
              <a:rPr lang="pl-PL" sz="2400" dirty="0" smtClean="0"/>
              <a:t>serwerze. </a:t>
            </a:r>
            <a:endParaRPr lang="pl-PL" sz="2400" dirty="0"/>
          </a:p>
        </p:txBody>
      </p:sp>
    </p:spTree>
    <p:extLst>
      <p:ext uri="{BB962C8B-B14F-4D97-AF65-F5344CB8AC3E}">
        <p14:creationId xmlns:p14="http://schemas.microsoft.com/office/powerpoint/2010/main" val="39726872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r>
              <a:rPr lang="pl-PL" dirty="0" smtClean="0"/>
              <a:t>Serwer bazodanowy</a:t>
            </a:r>
            <a:endParaRPr lang="pl-PL" dirty="0"/>
          </a:p>
        </p:txBody>
      </p:sp>
      <p:sp>
        <p:nvSpPr>
          <p:cNvPr id="10" name="Symbol zastępczy zawartości 2"/>
          <p:cNvSpPr>
            <a:spLocks noGrp="1"/>
          </p:cNvSpPr>
          <p:nvPr>
            <p:ph idx="1"/>
          </p:nvPr>
        </p:nvSpPr>
        <p:spPr>
          <a:xfrm>
            <a:off x="395536" y="1988840"/>
            <a:ext cx="8352928" cy="3888432"/>
          </a:xfrm>
        </p:spPr>
        <p:txBody>
          <a:bodyPr>
            <a:normAutofit/>
          </a:bodyPr>
          <a:lstStyle/>
          <a:p>
            <a:pPr marL="0" indent="0" algn="just">
              <a:buNone/>
            </a:pPr>
            <a:r>
              <a:rPr lang="pl-PL" sz="2200" dirty="0"/>
              <a:t>Dzięki serwerom bazodanowym przechowywane zbiory danych są spójne a odpowiednie mechanizmy zapewniają ich bezpieczeństwo, zarówno jeśli chodzi o uszkodzenia jak i o nieautoryzowany dostęp. Programy obsługujące bazy danych pomagają zarządzać gromadzonymi informacjami powodując ograniczenie ingerencji pracowników w prace związane z porządkowaniem danych. Serwery bazodanowe umożliwiają (przy pomocy odpowiedniego oprogramowania) kontrolę dostępu do odpowiednich danych konkretnym osobom. Taka polityka bezpieczeństwa zapobiega nieautoryzowanym użytkownikom dostęp do danych, które nie powinny być w ich posiadaniu. Ponadto serwery takie umożliwiają segregowanie i porządkowanie danych według potrzeb, co ułatwia dostęp do tych danych oraz archiwizację.</a:t>
            </a:r>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6</a:t>
            </a:fld>
            <a:endParaRPr lang="pl-PL"/>
          </a:p>
        </p:txBody>
      </p:sp>
    </p:spTree>
    <p:extLst>
      <p:ext uri="{BB962C8B-B14F-4D97-AF65-F5344CB8AC3E}">
        <p14:creationId xmlns:p14="http://schemas.microsoft.com/office/powerpoint/2010/main" val="28346738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SZBD – KLIENT -SERWER</a:t>
            </a:r>
            <a:endParaRPr lang="pl-PL" dirty="0"/>
          </a:p>
        </p:txBody>
      </p:sp>
      <p:sp>
        <p:nvSpPr>
          <p:cNvPr id="3" name="Symbol zastępczy zawartości 2"/>
          <p:cNvSpPr>
            <a:spLocks noGrp="1"/>
          </p:cNvSpPr>
          <p:nvPr>
            <p:ph idx="1"/>
          </p:nvPr>
        </p:nvSpPr>
        <p:spPr>
          <a:xfrm>
            <a:off x="251520" y="1675631"/>
            <a:ext cx="8424936" cy="4876800"/>
          </a:xfrm>
        </p:spPr>
        <p:txBody>
          <a:bodyPr>
            <a:normAutofit/>
          </a:bodyPr>
          <a:lstStyle/>
          <a:p>
            <a:pPr algn="just"/>
            <a:r>
              <a:rPr lang="pl-PL" sz="2000" dirty="0"/>
              <a:t>Systemy zarządzania bazą danych zwykle działają w trybie </a:t>
            </a:r>
            <a:r>
              <a:rPr lang="pl-PL" sz="2000" dirty="0" smtClean="0"/>
              <a:t>klient -serwer</a:t>
            </a:r>
            <a:r>
              <a:rPr lang="pl-PL" sz="2000" dirty="0"/>
              <a:t>, czyli baza umieszczona na serwerze jest udostępniana </a:t>
            </a:r>
            <a:r>
              <a:rPr lang="pl-PL" sz="2000" dirty="0" smtClean="0"/>
              <a:t>klientom </a:t>
            </a:r>
            <a:r>
              <a:rPr lang="pl-PL" sz="2000" dirty="0"/>
              <a:t>poprzez oprogramowanie pośredniczące ( systemy </a:t>
            </a:r>
            <a:r>
              <a:rPr lang="pl-PL" sz="2000" dirty="0" smtClean="0"/>
              <a:t>bazodanowe</a:t>
            </a:r>
            <a:r>
              <a:rPr lang="pl-PL" sz="2000" dirty="0"/>
              <a:t>). Przykładami takich systemów są : </a:t>
            </a:r>
            <a:r>
              <a:rPr lang="pl-PL" sz="2000" dirty="0" smtClean="0"/>
              <a:t>MySQL</a:t>
            </a:r>
            <a:r>
              <a:rPr lang="pl-PL" sz="2000" dirty="0"/>
              <a:t>, MS SQL </a:t>
            </a:r>
            <a:r>
              <a:rPr lang="pl-PL" sz="2000" dirty="0" smtClean="0"/>
              <a:t>Server</a:t>
            </a:r>
            <a:r>
              <a:rPr lang="pl-PL" sz="2000" dirty="0"/>
              <a:t>, Oracle, </a:t>
            </a:r>
            <a:r>
              <a:rPr lang="pl-PL" sz="2000" dirty="0" err="1" smtClean="0"/>
              <a:t>PostgreSQL</a:t>
            </a:r>
            <a:r>
              <a:rPr lang="pl-PL" sz="2000" dirty="0" smtClean="0"/>
              <a:t>, </a:t>
            </a:r>
            <a:r>
              <a:rPr lang="pl-PL" sz="2000" dirty="0"/>
              <a:t>DB2.</a:t>
            </a:r>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7</a:t>
            </a:fld>
            <a:endParaRPr lang="pl-PL"/>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852936"/>
            <a:ext cx="6619875"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55338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29600" cy="1324744"/>
          </a:xfrm>
        </p:spPr>
        <p:txBody>
          <a:bodyPr/>
          <a:lstStyle/>
          <a:p>
            <a:pPr marL="0" indent="0" algn="just">
              <a:buNone/>
            </a:pPr>
            <a:r>
              <a:rPr lang="pl-PL" dirty="0"/>
              <a:t>System zarządzania bazą danych , który należy do architektury </a:t>
            </a:r>
            <a:r>
              <a:rPr lang="pl-PL" dirty="0" smtClean="0"/>
              <a:t>klient-serwer</a:t>
            </a:r>
            <a:r>
              <a:rPr lang="pl-PL" dirty="0"/>
              <a:t>, </a:t>
            </a:r>
            <a:r>
              <a:rPr lang="pl-PL" dirty="0" smtClean="0"/>
              <a:t>składa </a:t>
            </a:r>
            <a:r>
              <a:rPr lang="pl-PL" dirty="0"/>
              <a:t>się z dwóch części, które ze sobą współpracują. </a:t>
            </a:r>
          </a:p>
          <a:p>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8</a:t>
            </a:fld>
            <a:endParaRPr lang="pl-PL"/>
          </a:p>
        </p:txBody>
      </p:sp>
      <p:sp>
        <p:nvSpPr>
          <p:cNvPr id="6" name="Prostokąt zaokrąglony 5"/>
          <p:cNvSpPr/>
          <p:nvPr/>
        </p:nvSpPr>
        <p:spPr>
          <a:xfrm>
            <a:off x="323528" y="2564904"/>
            <a:ext cx="4104456" cy="29523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sz="2400" dirty="0"/>
              <a:t>System działający </a:t>
            </a:r>
          </a:p>
          <a:p>
            <a:pPr algn="ctr"/>
            <a:r>
              <a:rPr lang="pl-PL" sz="2400" dirty="0"/>
              <a:t>na serwerze odpowiedzialny jest za:</a:t>
            </a:r>
          </a:p>
          <a:p>
            <a:pPr algn="ctr"/>
            <a:r>
              <a:rPr lang="pl-PL" sz="2400" dirty="0" smtClean="0"/>
              <a:t>•wydajność</a:t>
            </a:r>
            <a:endParaRPr lang="pl-PL" sz="2400" dirty="0"/>
          </a:p>
          <a:p>
            <a:pPr algn="ctr"/>
            <a:r>
              <a:rPr lang="pl-PL" sz="2400" dirty="0" smtClean="0"/>
              <a:t>•bezpieczeństwo</a:t>
            </a:r>
            <a:endParaRPr lang="pl-PL" sz="2400" dirty="0"/>
          </a:p>
          <a:p>
            <a:pPr algn="ctr"/>
            <a:r>
              <a:rPr lang="pl-PL" sz="2400" dirty="0" smtClean="0"/>
              <a:t>•kopie </a:t>
            </a:r>
            <a:r>
              <a:rPr lang="pl-PL" sz="2400" dirty="0"/>
              <a:t>zapasowe</a:t>
            </a:r>
          </a:p>
          <a:p>
            <a:pPr algn="ctr"/>
            <a:r>
              <a:rPr lang="pl-PL" sz="2400" dirty="0" smtClean="0"/>
              <a:t>•inne </a:t>
            </a:r>
            <a:r>
              <a:rPr lang="pl-PL" sz="2400" dirty="0"/>
              <a:t>podobne funkcje</a:t>
            </a:r>
          </a:p>
        </p:txBody>
      </p:sp>
      <p:sp>
        <p:nvSpPr>
          <p:cNvPr id="7" name="Prostokąt zaokrąglony 6"/>
          <p:cNvSpPr/>
          <p:nvPr/>
        </p:nvSpPr>
        <p:spPr>
          <a:xfrm>
            <a:off x="4796408" y="2564904"/>
            <a:ext cx="4104456" cy="28803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pl-PL" sz="2400" dirty="0"/>
              <a:t>System działający </a:t>
            </a:r>
            <a:r>
              <a:rPr lang="pl-PL" sz="2400" dirty="0" smtClean="0"/>
              <a:t>po </a:t>
            </a:r>
            <a:r>
              <a:rPr lang="pl-PL" sz="2400" dirty="0"/>
              <a:t>stronie </a:t>
            </a:r>
            <a:r>
              <a:rPr lang="pl-PL" sz="2400" dirty="0" smtClean="0"/>
              <a:t>klienta odpowiedzialny jest za:</a:t>
            </a:r>
            <a:endParaRPr lang="pl-PL" sz="2400" dirty="0"/>
          </a:p>
          <a:p>
            <a:r>
              <a:rPr lang="pl-PL" sz="2400" dirty="0" smtClean="0"/>
              <a:t>• interfejs </a:t>
            </a:r>
            <a:r>
              <a:rPr lang="pl-PL" sz="2400" dirty="0"/>
              <a:t>użytkownika</a:t>
            </a:r>
          </a:p>
        </p:txBody>
      </p:sp>
    </p:spTree>
    <p:extLst>
      <p:ext uri="{BB962C8B-B14F-4D97-AF65-F5344CB8AC3E}">
        <p14:creationId xmlns:p14="http://schemas.microsoft.com/office/powerpoint/2010/main" val="36291898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2960" y="286605"/>
            <a:ext cx="7543800" cy="694124"/>
          </a:xfrm>
        </p:spPr>
        <p:txBody>
          <a:bodyPr>
            <a:normAutofit/>
          </a:bodyPr>
          <a:lstStyle/>
          <a:p>
            <a:r>
              <a:rPr lang="pl-PL" sz="3200" dirty="0"/>
              <a:t>SZBD – KLIENT -SERWER</a:t>
            </a:r>
          </a:p>
        </p:txBody>
      </p:sp>
      <p:sp>
        <p:nvSpPr>
          <p:cNvPr id="3" name="Symbol zastępczy zawartości 2"/>
          <p:cNvSpPr>
            <a:spLocks noGrp="1"/>
          </p:cNvSpPr>
          <p:nvPr>
            <p:ph idx="1"/>
          </p:nvPr>
        </p:nvSpPr>
        <p:spPr>
          <a:xfrm>
            <a:off x="125800" y="1196752"/>
            <a:ext cx="8910696" cy="1744192"/>
          </a:xfrm>
        </p:spPr>
        <p:txBody>
          <a:bodyPr>
            <a:normAutofit lnSpcReduction="10000"/>
          </a:bodyPr>
          <a:lstStyle/>
          <a:p>
            <a:pPr algn="just"/>
            <a:r>
              <a:rPr lang="pl-PL" dirty="0"/>
              <a:t>Aplikację </a:t>
            </a:r>
            <a:r>
              <a:rPr lang="pl-PL" i="1" dirty="0"/>
              <a:t>klient-serwer</a:t>
            </a:r>
            <a:r>
              <a:rPr lang="pl-PL" dirty="0"/>
              <a:t> można zdefiniować jako jedną aplikację rozbitą na dwie części: jedna z nich jest uruchomiona na serwerze a druga na stacji roboczej. Strona serwera zapewnia aplikacji zabezpieczenia, odporność na uszkodzenia, wydajność, współbieżność i wiarygodne kopie zapasowe. Strona klienta dostarcza interfejsu użytkownika i może zawierać puste raporty, zapytania i formularze. Ideą tego rozwiązania jest korzystanie z zalet obydwóch stron i łączenia ich razem.</a:t>
            </a:r>
          </a:p>
          <a:p>
            <a:pPr algn="just"/>
            <a:endParaRPr lang="pl-PL" dirty="0"/>
          </a:p>
        </p:txBody>
      </p:sp>
      <p:sp>
        <p:nvSpPr>
          <p:cNvPr id="4" name="Symbol zastępczy stopki 3"/>
          <p:cNvSpPr>
            <a:spLocks noGrp="1"/>
          </p:cNvSpPr>
          <p:nvPr>
            <p:ph type="ftr" sz="quarter" idx="11"/>
          </p:nvPr>
        </p:nvSpPr>
        <p:spPr/>
        <p:txBody>
          <a:bodyPr/>
          <a:lstStyle/>
          <a:p>
            <a:r>
              <a:rPr lang="pl-PL" smtClean="0"/>
              <a:t>ZSE - Systemy baz danych</a:t>
            </a:r>
            <a:endParaRPr lang="pl-PL"/>
          </a:p>
        </p:txBody>
      </p:sp>
      <p:sp>
        <p:nvSpPr>
          <p:cNvPr id="5" name="Symbol zastępczy numeru slajdu 4"/>
          <p:cNvSpPr>
            <a:spLocks noGrp="1"/>
          </p:cNvSpPr>
          <p:nvPr>
            <p:ph type="sldNum" sz="quarter" idx="12"/>
          </p:nvPr>
        </p:nvSpPr>
        <p:spPr/>
        <p:txBody>
          <a:bodyPr/>
          <a:lstStyle/>
          <a:p>
            <a:fld id="{610466E2-DEFB-43AB-8EFB-4CD57F3A8EB0}" type="slidenum">
              <a:rPr lang="pl-PL" smtClean="0"/>
              <a:t>9</a:t>
            </a:fld>
            <a:endParaRPr lang="pl-PL"/>
          </a:p>
        </p:txBody>
      </p:sp>
      <p:graphicFrame>
        <p:nvGraphicFramePr>
          <p:cNvPr id="6" name="Tabela 5"/>
          <p:cNvGraphicFramePr>
            <a:graphicFrameLocks noGrp="1"/>
          </p:cNvGraphicFramePr>
          <p:nvPr>
            <p:extLst>
              <p:ext uri="{D42A27DB-BD31-4B8C-83A1-F6EECF244321}">
                <p14:modId xmlns:p14="http://schemas.microsoft.com/office/powerpoint/2010/main" val="448066076"/>
              </p:ext>
            </p:extLst>
          </p:nvPr>
        </p:nvGraphicFramePr>
        <p:xfrm>
          <a:off x="415536" y="3074383"/>
          <a:ext cx="8424936" cy="2018599"/>
        </p:xfrm>
        <a:graphic>
          <a:graphicData uri="http://schemas.openxmlformats.org/drawingml/2006/table">
            <a:tbl>
              <a:tblPr>
                <a:tableStyleId>{5C22544A-7EE6-4342-B048-85BDC9FD1C3A}</a:tableStyleId>
              </a:tblPr>
              <a:tblGrid>
                <a:gridCol w="4211947">
                  <a:extLst>
                    <a:ext uri="{9D8B030D-6E8A-4147-A177-3AD203B41FA5}">
                      <a16:colId xmlns:a16="http://schemas.microsoft.com/office/drawing/2014/main" val="417568922"/>
                    </a:ext>
                  </a:extLst>
                </a:gridCol>
                <a:gridCol w="4212989">
                  <a:extLst>
                    <a:ext uri="{9D8B030D-6E8A-4147-A177-3AD203B41FA5}">
                      <a16:colId xmlns:a16="http://schemas.microsoft.com/office/drawing/2014/main" val="1460669111"/>
                    </a:ext>
                  </a:extLst>
                </a:gridCol>
              </a:tblGrid>
              <a:tr h="244291">
                <a:tc>
                  <a:txBody>
                    <a:bodyPr/>
                    <a:lstStyle/>
                    <a:p>
                      <a:pPr algn="just">
                        <a:lnSpc>
                          <a:spcPct val="107000"/>
                        </a:lnSpc>
                        <a:spcBef>
                          <a:spcPts val="200"/>
                        </a:spcBef>
                        <a:spcAft>
                          <a:spcPts val="0"/>
                        </a:spcAft>
                      </a:pPr>
                      <a:r>
                        <a:rPr lang="pl-PL" sz="1600" b="1" dirty="0">
                          <a:effectLst>
                            <a:outerShdw blurRad="38100" dist="38100" dir="2700000" algn="tl">
                              <a:srgbClr val="000000">
                                <a:alpha val="43137"/>
                              </a:srgbClr>
                            </a:outerShdw>
                          </a:effectLst>
                        </a:rPr>
                        <a:t>Korzyści z klienta</a:t>
                      </a:r>
                      <a:endParaRPr lang="pl-PL" sz="1600" b="1" dirty="0">
                        <a:solidFill>
                          <a:srgbClr val="1F4D78"/>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just">
                        <a:lnSpc>
                          <a:spcPct val="107000"/>
                        </a:lnSpc>
                        <a:spcBef>
                          <a:spcPts val="200"/>
                        </a:spcBef>
                        <a:spcAft>
                          <a:spcPts val="0"/>
                        </a:spcAft>
                      </a:pPr>
                      <a:r>
                        <a:rPr lang="pl-PL" sz="1600" b="1" dirty="0">
                          <a:effectLst>
                            <a:outerShdw blurRad="38100" dist="38100" dir="2700000" algn="tl">
                              <a:srgbClr val="000000">
                                <a:alpha val="43137"/>
                              </a:srgbClr>
                            </a:outerShdw>
                          </a:effectLst>
                        </a:rPr>
                        <a:t>Korzyści z serwera</a:t>
                      </a:r>
                      <a:endParaRPr lang="pl-PL" sz="1600" b="1" dirty="0">
                        <a:solidFill>
                          <a:srgbClr val="1F4D78"/>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23176443"/>
                  </a:ext>
                </a:extLst>
              </a:tr>
              <a:tr h="249372">
                <a:tc>
                  <a:txBody>
                    <a:bodyPr/>
                    <a:lstStyle/>
                    <a:p>
                      <a:pPr algn="just">
                        <a:lnSpc>
                          <a:spcPct val="107000"/>
                        </a:lnSpc>
                        <a:spcAft>
                          <a:spcPts val="800"/>
                        </a:spcAft>
                      </a:pPr>
                      <a:r>
                        <a:rPr lang="pl-PL" sz="1600" dirty="0">
                          <a:effectLst/>
                        </a:rPr>
                        <a:t>Łatwość użycia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Aft>
                          <a:spcPts val="800"/>
                        </a:spcAft>
                      </a:pPr>
                      <a:r>
                        <a:rPr lang="pl-PL" sz="1600">
                          <a:effectLst/>
                        </a:rPr>
                        <a:t>Niezawodność</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704915869"/>
                  </a:ext>
                </a:extLst>
              </a:tr>
              <a:tr h="249372">
                <a:tc>
                  <a:txBody>
                    <a:bodyPr/>
                    <a:lstStyle/>
                    <a:p>
                      <a:pPr algn="just">
                        <a:lnSpc>
                          <a:spcPct val="107000"/>
                        </a:lnSpc>
                        <a:spcAft>
                          <a:spcPts val="800"/>
                        </a:spcAft>
                      </a:pPr>
                      <a:r>
                        <a:rPr lang="pl-PL" sz="1600" dirty="0">
                          <a:effectLst/>
                        </a:rPr>
                        <a:t>Wsparcie dla wielu platform sprzętowych</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Aft>
                          <a:spcPts val="800"/>
                        </a:spcAft>
                      </a:pPr>
                      <a:r>
                        <a:rPr lang="pl-PL" sz="1600">
                          <a:effectLst/>
                        </a:rPr>
                        <a:t>Współbieżność</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560576657"/>
                  </a:ext>
                </a:extLst>
              </a:tr>
              <a:tr h="453067">
                <a:tc>
                  <a:txBody>
                    <a:bodyPr/>
                    <a:lstStyle/>
                    <a:p>
                      <a:pPr algn="just">
                        <a:lnSpc>
                          <a:spcPct val="107000"/>
                        </a:lnSpc>
                        <a:spcAft>
                          <a:spcPts val="800"/>
                        </a:spcAft>
                      </a:pPr>
                      <a:r>
                        <a:rPr lang="pl-PL" sz="1600" dirty="0">
                          <a:effectLst/>
                        </a:rPr>
                        <a:t>Wsparcie dla wielu platform programowych</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Aft>
                          <a:spcPts val="800"/>
                        </a:spcAft>
                      </a:pPr>
                      <a:r>
                        <a:rPr lang="pl-PL" sz="1600" dirty="0">
                          <a:effectLst/>
                        </a:rPr>
                        <a:t>Skomplikowane blokowanie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45301184"/>
                  </a:ext>
                </a:extLst>
              </a:tr>
              <a:tr h="249372">
                <a:tc>
                  <a:txBody>
                    <a:bodyPr/>
                    <a:lstStyle/>
                    <a:p>
                      <a:pPr algn="just">
                        <a:lnSpc>
                          <a:spcPct val="107000"/>
                        </a:lnSpc>
                        <a:spcAft>
                          <a:spcPts val="800"/>
                        </a:spcAft>
                      </a:pPr>
                      <a:r>
                        <a:rPr lang="pl-PL" sz="1600">
                          <a:effectLst/>
                        </a:rPr>
                        <a:t>Przyjazny dla użytkownika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Aft>
                          <a:spcPts val="800"/>
                        </a:spcAft>
                      </a:pPr>
                      <a:r>
                        <a:rPr lang="pl-PL" sz="1600" dirty="0">
                          <a:effectLst/>
                        </a:rPr>
                        <a:t>Odporność na uszkodzenia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979463072"/>
                  </a:ext>
                </a:extLst>
              </a:tr>
              <a:tr h="249372">
                <a:tc>
                  <a:txBody>
                    <a:bodyPr/>
                    <a:lstStyle/>
                    <a:p>
                      <a:pPr algn="just">
                        <a:lnSpc>
                          <a:spcPct val="107000"/>
                        </a:lnSpc>
                        <a:spcAft>
                          <a:spcPts val="800"/>
                        </a:spcAft>
                      </a:pPr>
                      <a:r>
                        <a:rPr lang="pl-PL" sz="1600">
                          <a:effectLst/>
                        </a:rPr>
                        <a:t>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Aft>
                          <a:spcPts val="800"/>
                        </a:spcAft>
                      </a:pPr>
                      <a:r>
                        <a:rPr lang="pl-PL" sz="1600" dirty="0">
                          <a:effectLst/>
                        </a:rPr>
                        <a:t>Sprzęt o wysokiej wydajności</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07650990"/>
                  </a:ext>
                </a:extLst>
              </a:tr>
              <a:tr h="249372">
                <a:tc>
                  <a:txBody>
                    <a:bodyPr/>
                    <a:lstStyle/>
                    <a:p>
                      <a:pPr algn="just">
                        <a:lnSpc>
                          <a:spcPct val="107000"/>
                        </a:lnSpc>
                        <a:spcAft>
                          <a:spcPts val="800"/>
                        </a:spcAft>
                      </a:pPr>
                      <a:r>
                        <a:rPr lang="pl-PL" sz="1600">
                          <a:effectLst/>
                        </a:rPr>
                        <a:t>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Aft>
                          <a:spcPts val="800"/>
                        </a:spcAft>
                      </a:pPr>
                      <a:r>
                        <a:rPr lang="pl-PL" sz="1600" dirty="0">
                          <a:effectLst/>
                        </a:rPr>
                        <a:t>Scentralizowana kontrola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294326223"/>
                  </a:ext>
                </a:extLst>
              </a:tr>
            </a:tbl>
          </a:graphicData>
        </a:graphic>
      </p:graphicFrame>
      <p:sp>
        <p:nvSpPr>
          <p:cNvPr id="7" name="Prostokąt 6"/>
          <p:cNvSpPr/>
          <p:nvPr/>
        </p:nvSpPr>
        <p:spPr>
          <a:xfrm>
            <a:off x="238644" y="5160173"/>
            <a:ext cx="8712432" cy="1264642"/>
          </a:xfrm>
          <a:prstGeom prst="rect">
            <a:avLst/>
          </a:prstGeom>
        </p:spPr>
        <p:txBody>
          <a:bodyPr wrap="square">
            <a:spAutoFit/>
          </a:bodyPr>
          <a:lstStyle/>
          <a:p>
            <a:pPr algn="just">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W architekturze typu klient-serwer, kiedy zostaje uruchomione zapytanie, serwer przeszukuje bazę danych i wysyła do klienta tylko wiersze pasujące do zapytania. Proces ten nie tylko zmniejsza ilość przesyłanych danych ale może być szybszy, niż w przypadku wykonywania zapytania na stacji roboczej, jeżeli serwer jest wystarczająco mocną maszyną. </a:t>
            </a:r>
          </a:p>
        </p:txBody>
      </p:sp>
    </p:spTree>
    <p:extLst>
      <p:ext uri="{BB962C8B-B14F-4D97-AF65-F5344CB8AC3E}">
        <p14:creationId xmlns:p14="http://schemas.microsoft.com/office/powerpoint/2010/main" val="33829148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324</TotalTime>
  <Words>2132</Words>
  <Application>Microsoft Office PowerPoint</Application>
  <PresentationFormat>Pokaz na ekranie (4:3)</PresentationFormat>
  <Paragraphs>201</Paragraphs>
  <Slides>28</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28</vt:i4>
      </vt:variant>
    </vt:vector>
  </HeadingPairs>
  <TitlesOfParts>
    <vt:vector size="34" baseType="lpstr">
      <vt:lpstr>Calibri</vt:lpstr>
      <vt:lpstr>Calibri Light</vt:lpstr>
      <vt:lpstr>Tahoma</vt:lpstr>
      <vt:lpstr>Times New Roman</vt:lpstr>
      <vt:lpstr>Wingdings</vt:lpstr>
      <vt:lpstr>Retrospekcja</vt:lpstr>
      <vt:lpstr>Sieciowe serwery  baz danych </vt:lpstr>
      <vt:lpstr>System zarządzania bazami danych</vt:lpstr>
      <vt:lpstr>Schemat SZBD</vt:lpstr>
      <vt:lpstr>Prezentacja programu PowerPoint</vt:lpstr>
      <vt:lpstr>Serwer bazodanowy</vt:lpstr>
      <vt:lpstr>Serwer bazodanowy</vt:lpstr>
      <vt:lpstr>SZBD – KLIENT -SERWER</vt:lpstr>
      <vt:lpstr>Prezentacja programu PowerPoint</vt:lpstr>
      <vt:lpstr>SZBD – KLIENT -SERWER</vt:lpstr>
      <vt:lpstr>SZBD działające w architekturze klient-serwer </vt:lpstr>
      <vt:lpstr>Prezentacja programu PowerPoint</vt:lpstr>
      <vt:lpstr>Prezentacja programu PowerPoint</vt:lpstr>
      <vt:lpstr>Przedstawienie popularnych serwerów bazodanowych</vt:lpstr>
      <vt:lpstr>Przedstawienie popularnych serwerów bazodanowych</vt:lpstr>
      <vt:lpstr>Serwer MySQL </vt:lpstr>
      <vt:lpstr>Serwer MySQL  - narzędzia administracyjne</vt:lpstr>
      <vt:lpstr>Przedstawienie popularnych  serwerów bazodanowych</vt:lpstr>
      <vt:lpstr>Przedstawienie popularnych  serwerów bazodanowych</vt:lpstr>
      <vt:lpstr>Przedstawienie popularnych serwerów bazodanowych</vt:lpstr>
      <vt:lpstr>Prezentacja programu PowerPoint</vt:lpstr>
      <vt:lpstr>Prezentacja programu PowerPoint</vt:lpstr>
      <vt:lpstr>Przedstawienie popularnych serwerów bazodanowych</vt:lpstr>
      <vt:lpstr>Prezentacja programu PowerPoint</vt:lpstr>
      <vt:lpstr>Przedstawienie popularnych serwerów bazodanowych</vt:lpstr>
      <vt:lpstr>Przedstawienie popularnych serwerów bazodanowych</vt:lpstr>
      <vt:lpstr>Przedstawienie popularnych serwerów bazodanowych</vt:lpstr>
      <vt:lpstr>Przedstawienie popularnych serwerów bazodanowych</vt:lpstr>
      <vt:lpstr>ZADANIE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nauczyciel</dc:creator>
  <cp:lastModifiedBy>Użytkownik systemu Windows</cp:lastModifiedBy>
  <cp:revision>51</cp:revision>
  <cp:lastPrinted>2016-09-29T22:03:14Z</cp:lastPrinted>
  <dcterms:created xsi:type="dcterms:W3CDTF">2016-09-29T05:10:32Z</dcterms:created>
  <dcterms:modified xsi:type="dcterms:W3CDTF">2019-09-30T11:20:04Z</dcterms:modified>
</cp:coreProperties>
</file>